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 algn="l" defTabSz="2438337">
              <a:lnSpc>
                <a:spcPct val="80000"/>
              </a:lnSpc>
              <a:defRPr b="1" cap="none"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 algn="ctr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 algn="ctr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 algn="ctr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 algn="ctr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/>
          <a:lstStyle/>
          <a:p>
            <a:pPr lvl="4" marL="0" indent="1409446" defTabSz="1511769">
              <a:lnSpc>
                <a:spcPct val="90000"/>
              </a:lnSpc>
              <a:spcBef>
                <a:spcPts val="0"/>
              </a:spcBef>
              <a:buSzTx/>
              <a:buNone/>
              <a:defRPr spc="-124" sz="527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ody Level One…"/>
          <p:cNvSpPr txBox="1"/>
          <p:nvPr>
            <p:ph type="body" sz="quarter" idx="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0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anchor="t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151" name="Hot-air balloons viewed from below against a blue sky"/>
          <p:cNvSpPr/>
          <p:nvPr>
            <p:ph type="pic" idx="22"/>
          </p:nvPr>
        </p:nvSpPr>
        <p:spPr>
          <a:xfrm>
            <a:off x="8432800" y="1263847"/>
            <a:ext cx="16850011" cy="111882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2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anchor="t"/>
          <a:lstStyle>
            <a:lvl1pPr algn="l" defTabSz="2438337">
              <a:lnSpc>
                <a:spcPct val="80000"/>
              </a:lnSpc>
              <a:defRPr b="1" cap="none" spc="-170" sz="8500">
                <a:solidFill>
                  <a:srgbClr val="004D8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/>
          <p:nvPr>
            <p:ph type="title"/>
          </p:nvPr>
        </p:nvSpPr>
        <p:spPr>
          <a:xfrm>
            <a:off x="4155280" y="5143500"/>
            <a:ext cx="16073439" cy="3429000"/>
          </a:xfrm>
          <a:prstGeom prst="rect">
            <a:avLst/>
          </a:prstGeom>
        </p:spPr>
        <p:txBody>
          <a:bodyPr lIns="71436" tIns="71436" rIns="71436" bIns="71436"/>
          <a:lstStyle>
            <a:lvl1pPr algn="l" defTabSz="821530">
              <a:defRPr cap="none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20706051" y="13099993"/>
            <a:ext cx="409778" cy="428344"/>
          </a:xfrm>
          <a:prstGeom prst="rect">
            <a:avLst/>
          </a:prstGeom>
        </p:spPr>
        <p:txBody>
          <a:bodyPr lIns="71436" tIns="71436" rIns="71436" bIns="71436" anchor="ctr"/>
          <a:lstStyle>
            <a:lvl1pPr algn="r" defTabSz="821530">
              <a:defRPr b="1" sz="1800">
                <a:solidFill>
                  <a:srgbClr val="FFFFFF">
                    <a:alpha val="70000"/>
                  </a:srgbClr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 algn="l" defTabSz="2438337">
              <a:lnSpc>
                <a:spcPct val="80000"/>
              </a:lnSpc>
              <a:defRPr b="1" cap="none" spc="-232" sz="11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0668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6764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2860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2895600" indent="-457200">
              <a:lnSpc>
                <a:spcPct val="100000"/>
              </a:lnSpc>
              <a:spcBef>
                <a:spcPts val="0"/>
              </a:spcBef>
              <a:buSzPct val="123000"/>
              <a:defRPr b="1" sz="36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>
            <a:lvl1pPr algn="l" defTabSz="2438337">
              <a:lnSpc>
                <a:spcPct val="80000"/>
              </a:lnSpc>
              <a:defRPr b="1" cap="none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 anchor="t"/>
          <a:lstStyle>
            <a:lvl1pPr algn="l" defTabSz="2438337">
              <a:lnSpc>
                <a:spcPct val="80000"/>
              </a:lnSpc>
              <a:defRPr b="1" cap="none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anchor="t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2" spcCol="1098550" anchor="t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 anchor="t"/>
          <a:lstStyle>
            <a:lvl1pPr algn="l" defTabSz="2438337">
              <a:lnSpc>
                <a:spcPct val="80000"/>
              </a:lnSpc>
              <a:defRPr b="1" cap="none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anchor="t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/>
          <a:lstStyle>
            <a:lvl1pPr algn="l" defTabSz="2438337">
              <a:lnSpc>
                <a:spcPct val="80000"/>
              </a:lnSpc>
              <a:defRPr cap="none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 anchor="t"/>
          <a:lstStyle>
            <a:lvl1pPr algn="l" defTabSz="2438337">
              <a:lnSpc>
                <a:spcPct val="80000"/>
              </a:lnSpc>
              <a:defRPr b="1" cap="none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 anchor="t"/>
          <a:lstStyle>
            <a:lvl1pPr algn="l" defTabSz="2438337">
              <a:lnSpc>
                <a:spcPct val="80000"/>
              </a:lnSpc>
              <a:defRPr b="1" cap="none" spc="-170" sz="8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13081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19177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25273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3136900" indent="-698500">
              <a:lnSpc>
                <a:spcPct val="100000"/>
              </a:lnSpc>
              <a:spcBef>
                <a:spcPts val="0"/>
              </a:spcBef>
              <a:buSzPct val="123000"/>
              <a:defRPr b="1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1800"/>
              </a:spcBef>
              <a:buSzTx/>
              <a:buNone/>
              <a:defRPr spc="-99" sz="5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099" y="13080999"/>
            <a:ext cx="419101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5500"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736600" marR="0" indent="-7366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473200" marR="0" indent="-7366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2209800" marR="0" indent="-7366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946400" marR="0" indent="-7366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3683000" marR="0" indent="-7366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860800" marR="0" indent="-8128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4470400" marR="0" indent="-8128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5080000" marR="0" indent="-8128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5689600" marR="0" indent="-812800" algn="l" defTabSz="825500" rtl="0" latinLnBrk="0">
        <a:lnSpc>
          <a:spcPct val="120000"/>
        </a:lnSpc>
        <a:spcBef>
          <a:spcPts val="6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400" u="none">
          <a:solidFill>
            <a:srgbClr val="53535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tif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.tif"/><Relationship Id="rId6" Type="http://schemas.openxmlformats.org/officeDocument/2006/relationships/image" Target="../media/image31.png"/><Relationship Id="rId7" Type="http://schemas.openxmlformats.org/officeDocument/2006/relationships/image" Target="../media/image4.jpeg"/><Relationship Id="rId8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tif"/><Relationship Id="rId3" Type="http://schemas.openxmlformats.org/officeDocument/2006/relationships/image" Target="../media/image4.tif"/><Relationship Id="rId4" Type="http://schemas.openxmlformats.org/officeDocument/2006/relationships/image" Target="../media/image1.tif"/><Relationship Id="rId5" Type="http://schemas.openxmlformats.org/officeDocument/2006/relationships/image" Target="../media/image5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Relationship Id="rId5" Type="http://schemas.openxmlformats.org/officeDocument/2006/relationships/image" Target="../media/image9.tif"/><Relationship Id="rId6" Type="http://schemas.openxmlformats.org/officeDocument/2006/relationships/image" Target="../media/image10.tif"/><Relationship Id="rId7" Type="http://schemas.openxmlformats.org/officeDocument/2006/relationships/image" Target="../media/image11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eb Sloan, BSc, RD, CPT…"/>
          <p:cNvSpPr txBox="1"/>
          <p:nvPr>
            <p:ph type="body" sz="quarter" idx="1"/>
          </p:nvPr>
        </p:nvSpPr>
        <p:spPr>
          <a:xfrm>
            <a:off x="4508918" y="11554637"/>
            <a:ext cx="21971002" cy="1626155"/>
          </a:xfrm>
          <a:prstGeom prst="rect">
            <a:avLst/>
          </a:prstGeom>
        </p:spPr>
        <p:txBody>
          <a:bodyPr/>
          <a:lstStyle/>
          <a:p>
            <a:pPr defTabSz="759459">
              <a:defRPr sz="3300"/>
            </a:pPr>
            <a:r>
              <a:t>Deb Sloan, BSc, RD, CPT </a:t>
            </a:r>
          </a:p>
          <a:p>
            <a:pPr defTabSz="759459">
              <a:defRPr sz="3300"/>
            </a:pPr>
            <a:r>
              <a:t>Owner Debora Sloan Healthy Solutions </a:t>
            </a:r>
          </a:p>
          <a:p>
            <a:pPr defTabSz="759459">
              <a:defRPr sz="3300"/>
            </a:pPr>
            <a:r>
              <a:t>@dietitiandebs</a:t>
            </a:r>
          </a:p>
        </p:txBody>
      </p:sp>
      <p:sp>
        <p:nvSpPr>
          <p:cNvPr id="180" name="Unlock your strength for health and longevity"/>
          <p:cNvSpPr txBox="1"/>
          <p:nvPr>
            <p:ph type="title"/>
          </p:nvPr>
        </p:nvSpPr>
        <p:spPr>
          <a:xfrm>
            <a:off x="1964756" y="4149048"/>
            <a:ext cx="20454488" cy="4648202"/>
          </a:xfrm>
          <a:prstGeom prst="rect">
            <a:avLst/>
          </a:prstGeom>
        </p:spPr>
        <p:txBody>
          <a:bodyPr/>
          <a:lstStyle/>
          <a:p>
            <a:pPr>
              <a:defRPr spc="-300"/>
            </a:pPr>
            <a:r>
              <a:t>Nutrition and Exercise:</a:t>
            </a:r>
          </a:p>
          <a:p>
            <a:pPr>
              <a:defRPr spc="-300"/>
            </a:pPr>
            <a:r>
              <a:t>Thriving through Menopause</a:t>
            </a:r>
          </a:p>
        </p:txBody>
      </p:sp>
      <p:pic>
        <p:nvPicPr>
          <p:cNvPr id="181" name="dshs-dietician-logo-green.png" descr="dshs-dietician-logo-gre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9701767"/>
            <a:ext cx="4091497" cy="3897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355" y="394590"/>
            <a:ext cx="6049915" cy="4531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75415" y="477481"/>
            <a:ext cx="6877984" cy="436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857695" y="9089696"/>
            <a:ext cx="5078677" cy="3789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19869" y="394590"/>
            <a:ext cx="6542946" cy="4531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njury prevention"/>
          <p:cNvSpPr txBox="1"/>
          <p:nvPr>
            <p:ph type="title"/>
          </p:nvPr>
        </p:nvSpPr>
        <p:spPr>
          <a:xfrm>
            <a:off x="1206499" y="1483690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Injury prevention</a:t>
            </a:r>
          </a:p>
        </p:txBody>
      </p:sp>
      <p:sp>
        <p:nvSpPr>
          <p:cNvPr id="242" name="Body Level One…"/>
          <p:cNvSpPr txBox="1"/>
          <p:nvPr>
            <p:ph type="body" idx="21"/>
          </p:nvPr>
        </p:nvSpPr>
        <p:spPr>
          <a:xfrm>
            <a:off x="1206500" y="3935999"/>
            <a:ext cx="21971001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5008" indent="-445008" defTabSz="1779986">
              <a:spcBef>
                <a:spcPts val="3200"/>
              </a:spcBef>
              <a:defRPr sz="3504"/>
            </a:pPr>
            <a:r>
              <a:t>Assess sleep, recovery, nutrition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Start with light load and more volume 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More warm up time and activation work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Joints and tendons of interest (toe, foot, elbow, wrist, achilles, gluteal, shoulder)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Very beginner or new modality add isometric work, tendon priming  (calf raises, barefoot floor grips, rotator cuff, mini hops)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Use very basic foundational movements - bands, body weight, machines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Appropriate footwear or barefoot for lifting / body weight strength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Repeat workouts vs changing frequently</a:t>
            </a:r>
          </a:p>
          <a:p>
            <a:pPr marL="445008" indent="-445008" defTabSz="1779986">
              <a:spcBef>
                <a:spcPts val="3200"/>
              </a:spcBef>
              <a:defRPr sz="3504"/>
            </a:pPr>
            <a:r>
              <a:t>Progress with FREQUENCY —&gt;VOLUME—&gt;INTENSITY</a:t>
            </a: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85278" y="536152"/>
            <a:ext cx="8100879" cy="53907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3 x 10…"/>
          <p:cNvGrpSpPr/>
          <p:nvPr/>
        </p:nvGrpSpPr>
        <p:grpSpPr>
          <a:xfrm>
            <a:off x="-4381" y="2747560"/>
            <a:ext cx="11819669" cy="8220881"/>
            <a:chOff x="0" y="392165"/>
            <a:chExt cx="11819667" cy="8220880"/>
          </a:xfrm>
        </p:grpSpPr>
        <p:sp>
          <p:nvSpPr>
            <p:cNvPr id="244" name="Rounded Rectangle"/>
            <p:cNvSpPr/>
            <p:nvPr/>
          </p:nvSpPr>
          <p:spPr>
            <a:xfrm>
              <a:off x="0" y="392165"/>
              <a:ext cx="11819668" cy="8220882"/>
            </a:xfrm>
            <a:prstGeom prst="roundRect">
              <a:avLst>
                <a:gd name="adj" fmla="val 1343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5" name="1x 25 -repeat x 3d/wk…"/>
            <p:cNvSpPr/>
            <p:nvPr/>
          </p:nvSpPr>
          <p:spPr>
            <a:xfrm>
              <a:off x="323466" y="4502605"/>
              <a:ext cx="111727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1x 25</a:t>
              </a:r>
              <a:r>
                <a:t> -repeat x 3d/wk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double leg calf raise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Side lying banded abductions (add hold)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Double or single leg bridges (add  hold)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Prone Ws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Rotator cuff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seated dumbbell curls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banded straight arm pull downs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Cable triceps extension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Dumbbell </a:t>
              </a:r>
              <a:r>
                <a:t>wrist flexion extension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Reverse flys light weight or none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Dumbbell shoulder raises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Banded standing chest flys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Leg extensions (single leg) 12-15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Leg curls (single leg) 12-15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Plank hold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ps for Maximizing Efficiency in Making Ga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pc="-200" sz="8000"/>
            </a:lvl1pPr>
          </a:lstStyle>
          <a:p>
            <a:pPr/>
            <a:r>
              <a:t>Tips for Maximizing Efficiency in Making Gains</a:t>
            </a:r>
          </a:p>
        </p:txBody>
      </p:sp>
      <p:sp>
        <p:nvSpPr>
          <p:cNvPr id="249" name="2 days/ week minimum 3 days is better…"/>
          <p:cNvSpPr txBox="1"/>
          <p:nvPr>
            <p:ph type="body" idx="1"/>
          </p:nvPr>
        </p:nvSpPr>
        <p:spPr>
          <a:xfrm>
            <a:off x="1206500" y="3477745"/>
            <a:ext cx="21971000" cy="9160066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2 days/ week minimum 3 days is better 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Full body over split body part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Compound movements (large muscle groups, multi joint)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Super-setting workouts 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30 mins consistently 3x per week using the criteria above is effective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Lift with a RPE and RIR model to assess difficulty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Needs to be close to failure to adapt over time 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Adding some HIIT or explosive jump work or full body acceleration movements as “Finishers” are awesome</a:t>
            </a:r>
          </a:p>
          <a:p>
            <a:pPr marL="493776" indent="-493776" defTabSz="1975054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800"/>
            </a:pPr>
            <a:r>
              <a:t>Usually doing strength work at the beginning of sessions is best</a:t>
            </a:r>
          </a:p>
        </p:txBody>
      </p:sp>
      <p:grpSp>
        <p:nvGrpSpPr>
          <p:cNvPr id="252" name="3 x 10…"/>
          <p:cNvGrpSpPr/>
          <p:nvPr/>
        </p:nvGrpSpPr>
        <p:grpSpPr>
          <a:xfrm>
            <a:off x="-4381" y="2747560"/>
            <a:ext cx="11819669" cy="8220881"/>
            <a:chOff x="0" y="0"/>
            <a:chExt cx="11819667" cy="8220880"/>
          </a:xfrm>
        </p:grpSpPr>
        <p:sp>
          <p:nvSpPr>
            <p:cNvPr id="250" name="Rounded Rectangle"/>
            <p:cNvSpPr/>
            <p:nvPr/>
          </p:nvSpPr>
          <p:spPr>
            <a:xfrm>
              <a:off x="0" y="0"/>
              <a:ext cx="11819668" cy="8220881"/>
            </a:xfrm>
            <a:prstGeom prst="roundRect">
              <a:avLst>
                <a:gd name="adj" fmla="val 1343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1" name="3 x 10…"/>
            <p:cNvSpPr txBox="1"/>
            <p:nvPr/>
          </p:nvSpPr>
          <p:spPr>
            <a:xfrm>
              <a:off x="323466" y="103134"/>
              <a:ext cx="11172736" cy="801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 x 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Goblet Squat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Dumbbell Chest Press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Bent-over Row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Weighted Walking Lunge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Single Arm Press Kneeling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(Knee/wall) Pushups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 40 sec on 20 sec rest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Dumbbell Thruster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Russian KB Swing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Plank hold</a:t>
              </a:r>
            </a:p>
          </p:txBody>
        </p:sp>
      </p:grpSp>
      <p:grpSp>
        <p:nvGrpSpPr>
          <p:cNvPr id="255" name="3 x 10…"/>
          <p:cNvGrpSpPr/>
          <p:nvPr/>
        </p:nvGrpSpPr>
        <p:grpSpPr>
          <a:xfrm>
            <a:off x="12197839" y="2747560"/>
            <a:ext cx="11819668" cy="8220881"/>
            <a:chOff x="0" y="0"/>
            <a:chExt cx="11819667" cy="8220880"/>
          </a:xfrm>
        </p:grpSpPr>
        <p:sp>
          <p:nvSpPr>
            <p:cNvPr id="253" name="Rounded Rectangle"/>
            <p:cNvSpPr/>
            <p:nvPr/>
          </p:nvSpPr>
          <p:spPr>
            <a:xfrm>
              <a:off x="0" y="0"/>
              <a:ext cx="11819668" cy="8220881"/>
            </a:xfrm>
            <a:prstGeom prst="roundRect">
              <a:avLst>
                <a:gd name="adj" fmla="val 1343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4" name="3 x 10…"/>
            <p:cNvSpPr txBox="1"/>
            <p:nvPr/>
          </p:nvSpPr>
          <p:spPr>
            <a:xfrm>
              <a:off x="323466" y="103134"/>
              <a:ext cx="11172736" cy="8014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 x 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Back Squat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Bench Press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Bent-over row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Front Rack Barbell Deficit Lunge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KB Turkish Get Up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Feet-elevated Pushups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 40 sec on 20 sec rest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Thruster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Full KB Swing (heavy)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Stability Ball Plank stir the pot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2"/>
      <p:bldP build="whole" bldLvl="1" animBg="1" rev="0" advAuto="0" spid="25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Not Seeing Results?…"/>
          <p:cNvSpPr txBox="1"/>
          <p:nvPr>
            <p:ph type="title"/>
          </p:nvPr>
        </p:nvSpPr>
        <p:spPr>
          <a:xfrm>
            <a:off x="202178" y="-26399"/>
            <a:ext cx="21971002" cy="2496335"/>
          </a:xfrm>
          <a:prstGeom prst="rect">
            <a:avLst/>
          </a:prstGeom>
        </p:spPr>
        <p:txBody>
          <a:bodyPr/>
          <a:lstStyle/>
          <a:p>
            <a:pPr>
              <a:defRPr spc="-200"/>
            </a:pPr>
            <a:r>
              <a:t>Not Seeing Results? </a:t>
            </a:r>
          </a:p>
          <a:p>
            <a:pPr>
              <a:defRPr spc="-200"/>
            </a:pPr>
            <a:r>
              <a:t>Common Mishaps and Solutions</a:t>
            </a:r>
          </a:p>
        </p:txBody>
      </p:sp>
      <p:sp>
        <p:nvSpPr>
          <p:cNvPr id="258" name="Not lifting heavy enough to adapt…"/>
          <p:cNvSpPr txBox="1"/>
          <p:nvPr>
            <p:ph type="body" idx="1"/>
          </p:nvPr>
        </p:nvSpPr>
        <p:spPr>
          <a:xfrm>
            <a:off x="375342" y="2915852"/>
            <a:ext cx="17654098" cy="1016911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Not lifting heavy enough to adapt 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Not being consistent 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Not enough skill/coaching to progress well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Changing the program too often or never changing at all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Split body part workouts with too many isolated body parts/single joint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Not enough reps per muscle group (skipping legs)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Nutrition not considered (calorie balance, timing, fuelling, poor quality food)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Only doing cardio OR doing none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Short workouts and lots of sitting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Group classes that inhibit lifting heavier/change too often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Strength workouts that are TOO cardio focused</a:t>
            </a:r>
          </a:p>
          <a:p>
            <a:pPr marL="432815" indent="-432815" defTabSz="1731219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400"/>
            </a:pPr>
            <a:r>
              <a:t>Not enough rest/poor sleep </a:t>
            </a:r>
          </a:p>
        </p:txBody>
      </p:sp>
      <p:pic>
        <p:nvPicPr>
          <p:cNvPr id="2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79552" y="2927433"/>
            <a:ext cx="6453399" cy="3823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03628" y="8172432"/>
            <a:ext cx="4654205" cy="4654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30281" y="1435368"/>
            <a:ext cx="3448331" cy="51819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Lift heavier - Progressive overload,  RPE…"/>
          <p:cNvGrpSpPr/>
          <p:nvPr/>
        </p:nvGrpSpPr>
        <p:grpSpPr>
          <a:xfrm>
            <a:off x="2823209" y="-131051"/>
            <a:ext cx="20166481" cy="13978102"/>
            <a:chOff x="0" y="0"/>
            <a:chExt cx="20166480" cy="13978101"/>
          </a:xfrm>
        </p:grpSpPr>
        <p:sp>
          <p:nvSpPr>
            <p:cNvPr id="262" name="Rounded Rectangle"/>
            <p:cNvSpPr/>
            <p:nvPr/>
          </p:nvSpPr>
          <p:spPr>
            <a:xfrm>
              <a:off x="0" y="0"/>
              <a:ext cx="20166481" cy="13978102"/>
            </a:xfrm>
            <a:prstGeom prst="roundRect">
              <a:avLst>
                <a:gd name="adj" fmla="val 1137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0"/>
                </a:spcBef>
                <a:defRPr b="1" sz="2800">
                  <a:solidFill>
                    <a:srgbClr val="18E7CD"/>
                  </a:solidFill>
                </a:defRPr>
              </a:pPr>
            </a:p>
          </p:txBody>
        </p:sp>
        <p:sp>
          <p:nvSpPr>
            <p:cNvPr id="263" name="Lift heavier - Progressive overload,  RPE…"/>
            <p:cNvSpPr txBox="1"/>
            <p:nvPr/>
          </p:nvSpPr>
          <p:spPr>
            <a:xfrm>
              <a:off x="465575" y="960599"/>
              <a:ext cx="19235330" cy="12056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Lift heavier - Progressive overload,  RPE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Plug it in the schedule, work around injuries, do something over nothing, body weight when travelling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Get a coach to get started with proper movement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Find a program/gym/class/sport you enjoy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Follow a structured program for 6-12 weeks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Full body workouts WITH Compound lifts to hit more volume in the week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Consider a dietitian to help with calorie and macro targets, assess eating patterns, track food 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Aim for 1 g protein/ lb IBW and some carbs around sessions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Get in some Cardio but prioritize strength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Superset circuits with less rest to save time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Increase steps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Consider polarizing your training - Strength Days, Rest days, Cardio days, HIIT</a:t>
              </a:r>
            </a:p>
            <a:p>
              <a:pPr marL="609598" indent="-609598" algn="l">
                <a:lnSpc>
                  <a:spcPct val="90000"/>
                </a:lnSpc>
                <a:spcBef>
                  <a:spcPts val="4500"/>
                </a:spcBef>
                <a:buSzPct val="123000"/>
                <a:buChar char="•"/>
                <a:defRPr b="1" sz="2800">
                  <a:solidFill>
                    <a:srgbClr val="18E7CD"/>
                  </a:solidFill>
                </a:defRPr>
              </a:pPr>
              <a:r>
                <a:t>Take rest days and prioritize sleep and stress management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"/>
      <p:bldP build="whole" bldLvl="1" animBg="1" rev="0" advAuto="0" spid="2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O"/>
          <p:cNvSpPr txBox="1"/>
          <p:nvPr>
            <p:ph type="title"/>
          </p:nvPr>
        </p:nvSpPr>
        <p:spPr>
          <a:xfrm>
            <a:off x="622591" y="303290"/>
            <a:ext cx="21971002" cy="225082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Sample week</a:t>
            </a:r>
          </a:p>
        </p:txBody>
      </p:sp>
      <p:grpSp>
        <p:nvGrpSpPr>
          <p:cNvPr id="269" name="Heavy Day…"/>
          <p:cNvGrpSpPr/>
          <p:nvPr/>
        </p:nvGrpSpPr>
        <p:grpSpPr>
          <a:xfrm>
            <a:off x="-60854" y="2367374"/>
            <a:ext cx="4712417" cy="10986412"/>
            <a:chOff x="0" y="0"/>
            <a:chExt cx="4712415" cy="10986411"/>
          </a:xfrm>
        </p:grpSpPr>
        <p:sp>
          <p:nvSpPr>
            <p:cNvPr id="267" name="Rounded Rectangle"/>
            <p:cNvSpPr/>
            <p:nvPr/>
          </p:nvSpPr>
          <p:spPr>
            <a:xfrm>
              <a:off x="0" y="1093845"/>
              <a:ext cx="4712416" cy="8798722"/>
            </a:xfrm>
            <a:prstGeom prst="roundRect">
              <a:avLst>
                <a:gd name="adj" fmla="val 2163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68" name="Heavy Day…"/>
            <p:cNvSpPr txBox="1"/>
            <p:nvPr/>
          </p:nvSpPr>
          <p:spPr>
            <a:xfrm>
              <a:off x="298610" y="-1"/>
              <a:ext cx="4115196" cy="10986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Heavy Day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 x 5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squat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Bench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 x 5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Bent-over Barbell Row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Barbell Deadlift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2 x 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Landmine rotation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Side plank hip tap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500 m row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72" name="45 min Weighted Incline Walk…"/>
          <p:cNvGrpSpPr/>
          <p:nvPr/>
        </p:nvGrpSpPr>
        <p:grpSpPr>
          <a:xfrm>
            <a:off x="4721085" y="4955037"/>
            <a:ext cx="2871597" cy="5811085"/>
            <a:chOff x="0" y="0"/>
            <a:chExt cx="2871596" cy="5811084"/>
          </a:xfrm>
        </p:grpSpPr>
        <p:sp>
          <p:nvSpPr>
            <p:cNvPr id="270" name="Rounded Rectangle"/>
            <p:cNvSpPr/>
            <p:nvPr/>
          </p:nvSpPr>
          <p:spPr>
            <a:xfrm>
              <a:off x="0" y="0"/>
              <a:ext cx="2871597" cy="5811085"/>
            </a:xfrm>
            <a:prstGeom prst="roundRect">
              <a:avLst>
                <a:gd name="adj" fmla="val 3479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1" name="45 min Weighted Incline Walk…"/>
            <p:cNvSpPr txBox="1"/>
            <p:nvPr/>
          </p:nvSpPr>
          <p:spPr>
            <a:xfrm>
              <a:off x="292621" y="384136"/>
              <a:ext cx="2286354" cy="5042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45 min Weighted Incline Walk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Plank routine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Mobility </a:t>
              </a:r>
            </a:p>
          </p:txBody>
        </p:sp>
      </p:grpSp>
      <p:grpSp>
        <p:nvGrpSpPr>
          <p:cNvPr id="275" name="Unilateral Volume…"/>
          <p:cNvGrpSpPr/>
          <p:nvPr/>
        </p:nvGrpSpPr>
        <p:grpSpPr>
          <a:xfrm>
            <a:off x="7872411" y="2862674"/>
            <a:ext cx="5799483" cy="9995812"/>
            <a:chOff x="0" y="0"/>
            <a:chExt cx="5799482" cy="9995811"/>
          </a:xfrm>
        </p:grpSpPr>
        <p:sp>
          <p:nvSpPr>
            <p:cNvPr id="273" name="Rounded Rectangle"/>
            <p:cNvSpPr/>
            <p:nvPr/>
          </p:nvSpPr>
          <p:spPr>
            <a:xfrm>
              <a:off x="0" y="22841"/>
              <a:ext cx="5799483" cy="9950130"/>
            </a:xfrm>
            <a:prstGeom prst="roundRect">
              <a:avLst>
                <a:gd name="adj" fmla="val 2025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4" name="Unilateral Volume…"/>
            <p:cNvSpPr txBox="1"/>
            <p:nvPr/>
          </p:nvSpPr>
          <p:spPr>
            <a:xfrm>
              <a:off x="344070" y="0"/>
              <a:ext cx="5111342" cy="9995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Unilateral Volume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 x 12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Front load slow goblet Squat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Alternating DB Chest Press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Pull up variation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3x12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Bulgarian Split Squat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Renegade Rows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Copenhagen Planks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3x12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Stability Ball Ham Curls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KB Clean and Jerk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Box Jump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Sled push interval</a:t>
              </a:r>
            </a:p>
          </p:txBody>
        </p:sp>
      </p:grpSp>
      <p:grpSp>
        <p:nvGrpSpPr>
          <p:cNvPr id="278" name="30 min -60 min…"/>
          <p:cNvGrpSpPr/>
          <p:nvPr/>
        </p:nvGrpSpPr>
        <p:grpSpPr>
          <a:xfrm>
            <a:off x="16153040" y="4721473"/>
            <a:ext cx="2871598" cy="5811086"/>
            <a:chOff x="0" y="0"/>
            <a:chExt cx="2871597" cy="5811084"/>
          </a:xfrm>
        </p:grpSpPr>
        <p:sp>
          <p:nvSpPr>
            <p:cNvPr id="276" name="Rounded Rectangle"/>
            <p:cNvSpPr/>
            <p:nvPr/>
          </p:nvSpPr>
          <p:spPr>
            <a:xfrm>
              <a:off x="0" y="0"/>
              <a:ext cx="2871598" cy="5811085"/>
            </a:xfrm>
            <a:prstGeom prst="roundRect">
              <a:avLst>
                <a:gd name="adj" fmla="val 34792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7" name="30 min -60 min…"/>
            <p:cNvSpPr txBox="1"/>
            <p:nvPr/>
          </p:nvSpPr>
          <p:spPr>
            <a:xfrm>
              <a:off x="292621" y="879436"/>
              <a:ext cx="2286355" cy="40522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30 min -60 min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zone 2 cardio of choice</a:t>
              </a:r>
            </a:p>
          </p:txBody>
        </p:sp>
      </p:grpSp>
      <p:grpSp>
        <p:nvGrpSpPr>
          <p:cNvPr id="281" name="REST"/>
          <p:cNvGrpSpPr/>
          <p:nvPr/>
        </p:nvGrpSpPr>
        <p:grpSpPr>
          <a:xfrm>
            <a:off x="13731893" y="5925830"/>
            <a:ext cx="2361149" cy="3869499"/>
            <a:chOff x="0" y="0"/>
            <a:chExt cx="2361147" cy="3869497"/>
          </a:xfrm>
        </p:grpSpPr>
        <p:sp>
          <p:nvSpPr>
            <p:cNvPr id="279" name="Rounded Rectangle"/>
            <p:cNvSpPr/>
            <p:nvPr/>
          </p:nvSpPr>
          <p:spPr>
            <a:xfrm>
              <a:off x="0" y="0"/>
              <a:ext cx="2361148" cy="3869498"/>
            </a:xfrm>
            <a:prstGeom prst="roundRect">
              <a:avLst>
                <a:gd name="adj" fmla="val 2817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0" name="REST"/>
            <p:cNvSpPr txBox="1"/>
            <p:nvPr/>
          </p:nvSpPr>
          <p:spPr>
            <a:xfrm>
              <a:off x="194852" y="899243"/>
              <a:ext cx="1971444" cy="20710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REST</a:t>
              </a:r>
            </a:p>
          </p:txBody>
        </p:sp>
      </p:grpSp>
      <p:grpSp>
        <p:nvGrpSpPr>
          <p:cNvPr id="284" name="Train to fatigue Mix…"/>
          <p:cNvGrpSpPr/>
          <p:nvPr/>
        </p:nvGrpSpPr>
        <p:grpSpPr>
          <a:xfrm>
            <a:off x="19084638" y="2133810"/>
            <a:ext cx="5249131" cy="10986413"/>
            <a:chOff x="0" y="0"/>
            <a:chExt cx="5249129" cy="10986411"/>
          </a:xfrm>
        </p:grpSpPr>
        <p:sp>
          <p:nvSpPr>
            <p:cNvPr id="282" name="Rounded Rectangle"/>
            <p:cNvSpPr/>
            <p:nvPr/>
          </p:nvSpPr>
          <p:spPr>
            <a:xfrm>
              <a:off x="0" y="457680"/>
              <a:ext cx="5249130" cy="10071052"/>
            </a:xfrm>
            <a:prstGeom prst="roundRect">
              <a:avLst>
                <a:gd name="adj" fmla="val 210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3" name="Train to fatigue Mix…"/>
            <p:cNvSpPr txBox="1"/>
            <p:nvPr/>
          </p:nvSpPr>
          <p:spPr>
            <a:xfrm>
              <a:off x="323472" y="-1"/>
              <a:ext cx="4602186" cy="109864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Train to fatigue Mix 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 x 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Leg Press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Cable Lat Pull Down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Dumbbell Push Press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3x15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Loaded Hip Thrust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Reverse Fly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Single Leg RDL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2x10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Cable Paloff Press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Back Extensions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3x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15 Lateral Skater Lunges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250 m Sprint</a:t>
              </a:r>
            </a:p>
            <a:p>
              <a:pPr defTabSz="825500"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5"/>
      <p:bldP build="whole" bldLvl="1" animBg="1" rev="0" advAuto="0" spid="272" grpId="2"/>
      <p:bldP build="whole" bldLvl="1" animBg="1" rev="0" advAuto="0" spid="284" grpId="6"/>
      <p:bldP build="whole" bldLvl="1" animBg="1" rev="0" advAuto="0" spid="269" grpId="1"/>
      <p:bldP build="whole" bldLvl="1" animBg="1" rev="0" advAuto="0" spid="275" grpId="3"/>
      <p:bldP build="whole" bldLvl="1" animBg="1" rev="0" advAuto="0" spid="28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ilates? Yoga? Bands?"/>
          <p:cNvSpPr txBox="1"/>
          <p:nvPr>
            <p:ph type="title"/>
          </p:nvPr>
        </p:nvSpPr>
        <p:spPr>
          <a:xfrm>
            <a:off x="1720339" y="195910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Pilates? Yoga? Bands?</a:t>
            </a:r>
          </a:p>
        </p:txBody>
      </p:sp>
      <p:sp>
        <p:nvSpPr>
          <p:cNvPr id="287" name="Body Level One…"/>
          <p:cNvSpPr txBox="1"/>
          <p:nvPr>
            <p:ph type="body" idx="21"/>
          </p:nvPr>
        </p:nvSpPr>
        <p:spPr>
          <a:xfrm>
            <a:off x="1206499" y="4879124"/>
            <a:ext cx="21971001" cy="82560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All are good!</a:t>
            </a:r>
          </a:p>
          <a:p>
            <a:pPr/>
            <a:r>
              <a:t>Improve some elements of strength, isometric,  core, mobility, activation</a:t>
            </a:r>
          </a:p>
          <a:p>
            <a:pPr/>
            <a:r>
              <a:t>Not calorie intensive</a:t>
            </a:r>
          </a:p>
          <a:p>
            <a:pPr/>
            <a:r>
              <a:t>Not correlated with bone density </a:t>
            </a:r>
          </a:p>
          <a:p>
            <a:pPr/>
            <a:r>
              <a:t>Unlikely to build a lot of muscle mass (size or strength)</a:t>
            </a:r>
          </a:p>
          <a:p>
            <a:pPr/>
            <a:r>
              <a:t>Best accompanied by resistance training and cardio to mitigate sarcopenia and cardiovascular risk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3589" y="134079"/>
            <a:ext cx="7638707" cy="508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ardio and Women 40+"/>
          <p:cNvSpPr txBox="1"/>
          <p:nvPr>
            <p:ph type="title"/>
          </p:nvPr>
        </p:nvSpPr>
        <p:spPr>
          <a:xfrm>
            <a:off x="456490" y="73374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Cardio and Women 40+</a:t>
            </a:r>
          </a:p>
        </p:txBody>
      </p:sp>
      <p:sp>
        <p:nvSpPr>
          <p:cNvPr id="291" name="What’s the evidence?"/>
          <p:cNvSpPr txBox="1"/>
          <p:nvPr>
            <p:ph type="body" sz="quarter" idx="1"/>
          </p:nvPr>
        </p:nvSpPr>
        <p:spPr>
          <a:xfrm>
            <a:off x="643993" y="2308462"/>
            <a:ext cx="21971001" cy="934781"/>
          </a:xfrm>
          <a:prstGeom prst="rect">
            <a:avLst/>
          </a:prstGeom>
        </p:spPr>
        <p:txBody>
          <a:bodyPr/>
          <a:lstStyle/>
          <a:p>
            <a:pPr/>
            <a:r>
              <a:t>What’s the evidence?</a:t>
            </a:r>
          </a:p>
        </p:txBody>
      </p:sp>
      <p:sp>
        <p:nvSpPr>
          <p:cNvPr id="292" name="Body Level One…"/>
          <p:cNvSpPr txBox="1"/>
          <p:nvPr>
            <p:ph type="body" idx="21"/>
          </p:nvPr>
        </p:nvSpPr>
        <p:spPr>
          <a:xfrm>
            <a:off x="612742" y="4373505"/>
            <a:ext cx="14385946" cy="87788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84047" indent="-384047" defTabSz="1536152">
              <a:spcBef>
                <a:spcPts val="2800"/>
              </a:spcBef>
              <a:defRPr sz="3024"/>
            </a:pPr>
            <a:r>
              <a:t>Don’t JUST do cardio (strength training is different)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Cardio is a key component of Maintaining V02 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Age and reduction in V02 inevitable if not intervening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Vo2 (max rate of oxygen you can use) highly correlated with function and longevity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Effective for increasing expenditures (body comp)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Lower zone cardio effective for glucose and fat oxidation (cell adaptations)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Many metabolic and cardiovascular benefits (women &gt;40 are at risk for these)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Multiple modalities for cardio that are safe AND easy to recover from (zone 2 bike) 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Cardio NOT correlated with elevated cortisol </a:t>
            </a:r>
          </a:p>
          <a:p>
            <a:pPr marL="384047" indent="-384047" defTabSz="1536152">
              <a:spcBef>
                <a:spcPts val="2800"/>
              </a:spcBef>
              <a:defRPr sz="3024"/>
            </a:pPr>
            <a:r>
              <a:t>Chronic elevated cortisol is from ++ intense exercise + under fuelling + under sleeping </a:t>
            </a:r>
          </a:p>
        </p:txBody>
      </p:sp>
      <p:pic>
        <p:nvPicPr>
          <p:cNvPr id="2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05491" y="984899"/>
            <a:ext cx="5803428" cy="401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535" y="2077114"/>
            <a:ext cx="7597330" cy="11186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Fasted Train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Fasted Training?</a:t>
            </a:r>
          </a:p>
        </p:txBody>
      </p:sp>
      <p:sp>
        <p:nvSpPr>
          <p:cNvPr id="297" name="Body Level One…"/>
          <p:cNvSpPr txBox="1"/>
          <p:nvPr>
            <p:ph type="body" idx="21"/>
          </p:nvPr>
        </p:nvSpPr>
        <p:spPr>
          <a:xfrm>
            <a:off x="1206499" y="3856792"/>
            <a:ext cx="21971001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91312" indent="-591312" defTabSz="2365187">
              <a:spcBef>
                <a:spcPts val="4300"/>
              </a:spcBef>
              <a:defRPr sz="4656"/>
            </a:pPr>
            <a:r>
              <a:t>Pros and cons</a:t>
            </a:r>
          </a:p>
          <a:p>
            <a:pPr marL="591312" indent="-591312" defTabSz="2365187">
              <a:spcBef>
                <a:spcPts val="4300"/>
              </a:spcBef>
              <a:defRPr sz="4656"/>
            </a:pPr>
            <a:r>
              <a:t>Try both ways </a:t>
            </a:r>
          </a:p>
          <a:p>
            <a:pPr marL="591312" indent="-591312" defTabSz="2365187">
              <a:spcBef>
                <a:spcPts val="4300"/>
              </a:spcBef>
              <a:defRPr sz="4656"/>
            </a:pPr>
            <a:r>
              <a:t>How do you feel? Hunger management? </a:t>
            </a:r>
          </a:p>
          <a:p>
            <a:pPr marL="591312" indent="-591312" defTabSz="2365187">
              <a:spcBef>
                <a:spcPts val="4300"/>
              </a:spcBef>
              <a:defRPr sz="4656"/>
            </a:pPr>
            <a:r>
              <a:t>Type of exercise, intensity, duration, goals?</a:t>
            </a:r>
          </a:p>
          <a:p>
            <a:pPr marL="591312" indent="-591312" defTabSz="2365187">
              <a:spcBef>
                <a:spcPts val="4300"/>
              </a:spcBef>
              <a:defRPr sz="4656"/>
            </a:pPr>
            <a:r>
              <a:t>Low intensity fasted can increase mitochondria + adaptation + aerobic capacity! </a:t>
            </a:r>
          </a:p>
          <a:p>
            <a:pPr marL="591312" indent="-591312" defTabSz="2365187">
              <a:spcBef>
                <a:spcPts val="4300"/>
              </a:spcBef>
              <a:defRPr sz="4656"/>
            </a:pPr>
            <a:r>
              <a:t>High intensity, high volume , anabolic training may be better fed </a:t>
            </a:r>
          </a:p>
          <a:p>
            <a:pPr marL="591312" indent="-591312" defTabSz="2365187">
              <a:spcBef>
                <a:spcPts val="4300"/>
              </a:spcBef>
              <a:defRPr sz="4656"/>
            </a:pPr>
            <a:r>
              <a:t>No evidence based gender or menopause differences apparent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et yourself up for Success!…"/>
          <p:cNvSpPr txBox="1"/>
          <p:nvPr>
            <p:ph type="title"/>
          </p:nvPr>
        </p:nvSpPr>
        <p:spPr>
          <a:xfrm>
            <a:off x="1206500" y="380543"/>
            <a:ext cx="21971000" cy="2168614"/>
          </a:xfrm>
          <a:prstGeom prst="rect">
            <a:avLst/>
          </a:prstGeom>
        </p:spPr>
        <p:txBody>
          <a:bodyPr/>
          <a:lstStyle/>
          <a:p>
            <a:pPr defTabSz="2145738">
              <a:defRPr spc="-200" sz="7400"/>
            </a:pPr>
            <a:r>
              <a:t>Set yourself up for Success! </a:t>
            </a:r>
            <a:endParaRPr spc="-149"/>
          </a:p>
          <a:p>
            <a:pPr defTabSz="2145738">
              <a:defRPr spc="-200" sz="7400"/>
            </a:pPr>
            <a:r>
              <a:t>Key Tips to Getting Started</a:t>
            </a:r>
          </a:p>
        </p:txBody>
      </p:sp>
      <p:sp>
        <p:nvSpPr>
          <p:cNvPr id="300" name="Start small, keep it enjoyable…"/>
          <p:cNvSpPr txBox="1"/>
          <p:nvPr>
            <p:ph type="body" idx="1"/>
          </p:nvPr>
        </p:nvSpPr>
        <p:spPr>
          <a:xfrm>
            <a:off x="996293" y="3196282"/>
            <a:ext cx="21971002" cy="9538787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Start small, keep it enjoyable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Set aside 20-30 min 3 x a week 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Set your days and times to create consistent HABIT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Assess barriers/facilitators/what motivates you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Home gym set up for easy access?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Know your workout program in advance or follow a guided video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Build-up fitness on other days with cardio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Begin with body weight movements to prime your muscles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Progress to light loads and every couple weeks increase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/>
            </a:pPr>
            <a:r>
              <a:t>Something is better than nothing</a:t>
            </a:r>
          </a:p>
          <a:p>
            <a:pPr marL="445008" indent="-445008" defTabSz="1779987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500">
                <a:solidFill>
                  <a:schemeClr val="accent5"/>
                </a:solidFill>
              </a:defRPr>
            </a:pPr>
            <a:r>
              <a:t>JUST GET STARTED: Build habit first then add, advance, perfect</a:t>
            </a:r>
          </a:p>
        </p:txBody>
      </p:sp>
      <p:pic>
        <p:nvPicPr>
          <p:cNvPr id="3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89256" y="1043265"/>
            <a:ext cx="6920046" cy="5346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48322" y="7004739"/>
            <a:ext cx="6601916" cy="3709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Food is fuel for muscles and performance"/>
          <p:cNvSpPr txBox="1"/>
          <p:nvPr>
            <p:ph type="body" sz="quarter" idx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/>
          <a:lstStyle>
            <a:lvl1pPr defTabSz="569594">
              <a:defRPr sz="3700"/>
            </a:lvl1pPr>
          </a:lstStyle>
          <a:p>
            <a:pPr/>
            <a:r>
              <a:t>Food is fuel for muscles and performance</a:t>
            </a:r>
          </a:p>
        </p:txBody>
      </p:sp>
      <p:sp>
        <p:nvSpPr>
          <p:cNvPr id="305" name="For best results include protein and healthy carbohydrates around your harder workouts…"/>
          <p:cNvSpPr txBox="1"/>
          <p:nvPr>
            <p:ph type="body" idx="21"/>
          </p:nvPr>
        </p:nvSpPr>
        <p:spPr>
          <a:xfrm>
            <a:off x="798448" y="3477745"/>
            <a:ext cx="10595104" cy="825663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45008" indent="-445008" defTabSz="1779987">
              <a:spcBef>
                <a:spcPts val="3200"/>
              </a:spcBef>
              <a:defRPr sz="3500"/>
            </a:pPr>
            <a:r>
              <a:t>For best results include protein and healthy carbohydrates around your harder workouts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Carbs are used best around exercise/active times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Meet daily protein needs 1g/lb IBW</a:t>
            </a:r>
            <a:r>
              <a:t> (100g/d)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Consume 30-40g protein within 1 hour after exercise </a:t>
            </a:r>
            <a:r>
              <a:t>(total daily protein is most important)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Hydrate well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Use electrolytes if out in the heat and sweating a lot &gt;75 min</a:t>
            </a:r>
          </a:p>
          <a:p>
            <a:pPr marL="445008" indent="-445008" defTabSz="1779987">
              <a:spcBef>
                <a:spcPts val="3200"/>
              </a:spcBef>
              <a:defRPr sz="3500"/>
            </a:pPr>
            <a:r>
              <a:t>Reserve fasted workouts for low intensity sessions</a:t>
            </a:r>
          </a:p>
        </p:txBody>
      </p:sp>
      <p:pic>
        <p:nvPicPr>
          <p:cNvPr id="306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4981" t="0" r="4981" b="0"/>
          <a:stretch>
            <a:fillRect/>
          </a:stretch>
        </p:blipFill>
        <p:spPr>
          <a:xfrm>
            <a:off x="11811000" y="6399648"/>
            <a:ext cx="6896984" cy="7068406"/>
          </a:xfrm>
          <a:prstGeom prst="rect">
            <a:avLst/>
          </a:prstGeom>
        </p:spPr>
      </p:pic>
      <p:sp>
        <p:nvSpPr>
          <p:cNvPr id="307" name="Fuelling Ti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>
                <a:solidFill>
                  <a:srgbClr val="18E7CD"/>
                </a:solidFill>
              </a:defRPr>
            </a:lvl1pPr>
          </a:lstStyle>
          <a:p>
            <a:pPr/>
            <a:r>
              <a:t>Fuelling Tips</a:t>
            </a:r>
          </a:p>
        </p:txBody>
      </p:sp>
      <p:pic>
        <p:nvPicPr>
          <p:cNvPr id="308" name="gasinthetank.jpeg" descr="gasinthetank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92907" y="1547403"/>
            <a:ext cx="4682287" cy="4917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**Nuts/seeds and grains contain…"/>
          <p:cNvSpPr txBox="1"/>
          <p:nvPr>
            <p:ph type="title"/>
          </p:nvPr>
        </p:nvSpPr>
        <p:spPr>
          <a:xfrm>
            <a:off x="716552" y="9981751"/>
            <a:ext cx="7666561" cy="3151411"/>
          </a:xfrm>
          <a:prstGeom prst="rect">
            <a:avLst/>
          </a:prstGeom>
        </p:spPr>
        <p:txBody>
          <a:bodyPr/>
          <a:lstStyle/>
          <a:p>
            <a:pPr defTabSz="2267654">
              <a:lnSpc>
                <a:spcPct val="90000"/>
              </a:lnSpc>
              <a:spcBef>
                <a:spcPts val="4100"/>
              </a:spcBef>
              <a:defRPr sz="440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**Nuts/seeds and grains contain </a:t>
            </a:r>
          </a:p>
          <a:p>
            <a:pPr defTabSz="2267654">
              <a:lnSpc>
                <a:spcPct val="90000"/>
              </a:lnSpc>
              <a:spcBef>
                <a:spcPts val="4100"/>
              </a:spcBef>
              <a:defRPr sz="440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t>protein but not significant amounts</a:t>
            </a:r>
          </a:p>
        </p:txBody>
      </p:sp>
      <p:grpSp>
        <p:nvGrpSpPr>
          <p:cNvPr id="313" name="PROTEIN FOODS…"/>
          <p:cNvGrpSpPr/>
          <p:nvPr/>
        </p:nvGrpSpPr>
        <p:grpSpPr>
          <a:xfrm>
            <a:off x="2952748" y="-375810"/>
            <a:ext cx="9604844" cy="8746538"/>
            <a:chOff x="0" y="0"/>
            <a:chExt cx="9604842" cy="8746537"/>
          </a:xfrm>
        </p:grpSpPr>
        <p:sp>
          <p:nvSpPr>
            <p:cNvPr id="311" name="Oval"/>
            <p:cNvSpPr/>
            <p:nvPr/>
          </p:nvSpPr>
          <p:spPr>
            <a:xfrm>
              <a:off x="-1" y="0"/>
              <a:ext cx="9604844" cy="874653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12" name="PROTEIN FOODS…"/>
            <p:cNvSpPr txBox="1"/>
            <p:nvPr/>
          </p:nvSpPr>
          <p:spPr>
            <a:xfrm>
              <a:off x="1406596" y="1002691"/>
              <a:ext cx="6791650" cy="6741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defTabSz="821530">
                <a:defRPr sz="5000">
                  <a:solidFill>
                    <a:srgbClr val="570706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PROTEIN FOODS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Meat, Poultry, Fish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Tofu, Tempeh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Dairy </a:t>
              </a:r>
              <a:r>
                <a:rPr sz="3400"/>
                <a:t>(</a:t>
              </a:r>
              <a:r>
                <a:rPr sz="3000"/>
                <a:t>cottage cheese, greek yogurt, milk/soy bev</a:t>
              </a:r>
              <a:r>
                <a:rPr sz="3400"/>
                <a:t>)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Eggs/Egg whites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Legumes/Edamame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Powders/Bars</a:t>
              </a:r>
            </a:p>
          </p:txBody>
        </p:sp>
      </p:grpSp>
      <p:grpSp>
        <p:nvGrpSpPr>
          <p:cNvPr id="316" name="CARBS FOODS…"/>
          <p:cNvGrpSpPr/>
          <p:nvPr/>
        </p:nvGrpSpPr>
        <p:grpSpPr>
          <a:xfrm>
            <a:off x="12002495" y="4948501"/>
            <a:ext cx="9565280" cy="9256367"/>
            <a:chOff x="0" y="0"/>
            <a:chExt cx="9565278" cy="9256366"/>
          </a:xfrm>
        </p:grpSpPr>
        <p:sp>
          <p:nvSpPr>
            <p:cNvPr id="314" name="Oval"/>
            <p:cNvSpPr/>
            <p:nvPr/>
          </p:nvSpPr>
          <p:spPr>
            <a:xfrm>
              <a:off x="-1" y="-1"/>
              <a:ext cx="9565280" cy="9256368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</p:txBody>
        </p:sp>
        <p:sp>
          <p:nvSpPr>
            <p:cNvPr id="315" name="CARBS FOODS…"/>
            <p:cNvSpPr txBox="1"/>
            <p:nvPr/>
          </p:nvSpPr>
          <p:spPr>
            <a:xfrm>
              <a:off x="1400801" y="114605"/>
              <a:ext cx="6763675" cy="9027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6" tIns="71436" rIns="71436" bIns="71436" numCol="1" anchor="ctr">
              <a:spAutoFit/>
            </a:bodyPr>
            <a:lstStyle/>
            <a:p>
              <a:pPr defTabSz="821530">
                <a:defRPr sz="5000">
                  <a:solidFill>
                    <a:srgbClr val="F5D328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CARBS FOODS</a:t>
              </a:r>
            </a:p>
            <a:p>
              <a:pPr defTabSz="821530">
                <a:defRPr sz="5000">
                  <a:solidFill>
                    <a:srgbClr val="F5D328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Fruits (dried/fresh/pureed)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Grains</a:t>
              </a:r>
              <a:r>
                <a:rPr sz="3400"/>
                <a:t> (cereals, rice, pasta, bread, oats</a:t>
              </a:r>
              <a:r>
                <a:t>) 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Legumes (</a:t>
              </a:r>
              <a:r>
                <a:rPr sz="3400"/>
                <a:t>chickpeas, lentils, beans</a:t>
              </a:r>
              <a:r>
                <a:t>)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Starchy Veg (</a:t>
              </a:r>
              <a:r>
                <a:rPr sz="3400"/>
                <a:t>potato, corn, squash)</a:t>
              </a:r>
              <a:endParaRPr sz="3400"/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Juices, Sports Bev</a:t>
              </a:r>
            </a:p>
            <a:p>
              <a:pPr defTabSz="821530">
                <a:defRPr sz="5000">
                  <a:solidFill>
                    <a:srgbClr val="FFFFFF"/>
                  </a:solidFill>
                  <a:effectLst>
                    <a:outerShdw sx="100000" sy="100000" kx="0" ky="0" algn="b" rotWithShape="0" blurRad="50800" dist="38100" dir="5400000">
                      <a:srgbClr val="000000"/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r>
                <a:t>Muffins, Pancakes,Bars</a:t>
              </a:r>
            </a:p>
          </p:txBody>
        </p:sp>
      </p:grpSp>
      <p:pic>
        <p:nvPicPr>
          <p:cNvPr id="317" name="buildingblock.jpeg" descr="buildingblock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3543" y="241126"/>
            <a:ext cx="1937899" cy="178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battery.jpeg" descr="battery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42346" y="6028663"/>
            <a:ext cx="2164039" cy="210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47566" y="5037621"/>
            <a:ext cx="3163682" cy="210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Fuel and Recovery  FORMULA for Snacking Success"/>
          <p:cNvSpPr txBox="1"/>
          <p:nvPr/>
        </p:nvSpPr>
        <p:spPr>
          <a:xfrm>
            <a:off x="13514694" y="225908"/>
            <a:ext cx="7390442" cy="3743640"/>
          </a:xfrm>
          <a:prstGeom prst="rect">
            <a:avLst/>
          </a:prstGeom>
          <a:solidFill>
            <a:srgbClr val="94908F">
              <a:alpha val="64999"/>
            </a:srgbClr>
          </a:solidFill>
          <a:ln w="12700">
            <a:miter lim="400000"/>
          </a:ln>
          <a:effectLst>
            <a:outerShdw sx="100000" sy="100000" kx="0" ky="0" algn="b" rotWithShape="0" blurRad="139700" dist="508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 defTabSz="821530">
              <a:defRPr sz="6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  <a:p>
            <a:pPr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FFFF"/>
                </a:solidFill>
              </a:defRPr>
            </a:pPr>
            <a:r>
              <a:t> </a:t>
            </a:r>
            <a:r>
              <a:rPr>
                <a:solidFill>
                  <a:schemeClr val="accent5"/>
                </a:solidFill>
              </a:rPr>
              <a:t>Fuel and Recovery  FORMULA for Snacking Success</a:t>
            </a:r>
          </a:p>
        </p:txBody>
      </p:sp>
      <p:sp>
        <p:nvSpPr>
          <p:cNvPr id="321" name="Oval"/>
          <p:cNvSpPr/>
          <p:nvPr/>
        </p:nvSpPr>
        <p:spPr>
          <a:xfrm>
            <a:off x="7088496" y="7179467"/>
            <a:ext cx="5253357" cy="4794434"/>
          </a:xfrm>
          <a:prstGeom prst="ellipse">
            <a:avLst/>
          </a:prstGeom>
          <a:blipFill>
            <a:blip r:embed="rId6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1530">
              <a:defRPr sz="50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</a:p>
        </p:txBody>
      </p:sp>
      <p:pic>
        <p:nvPicPr>
          <p:cNvPr id="322" name="gatorade.jpeg" descr="gatorad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00429" y="8607811"/>
            <a:ext cx="1937899" cy="1937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water.jpeg" descr="water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065071" y="8607811"/>
            <a:ext cx="1510526" cy="1937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jectives"/>
          <p:cNvSpPr txBox="1"/>
          <p:nvPr>
            <p:ph type="title"/>
          </p:nvPr>
        </p:nvSpPr>
        <p:spPr>
          <a:xfrm>
            <a:off x="1206500" y="1513050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Objectives</a:t>
            </a:r>
          </a:p>
        </p:txBody>
      </p:sp>
      <p:sp>
        <p:nvSpPr>
          <p:cNvPr id="188" name="Benefits of exercise…"/>
          <p:cNvSpPr txBox="1"/>
          <p:nvPr>
            <p:ph type="body" idx="1"/>
          </p:nvPr>
        </p:nvSpPr>
        <p:spPr>
          <a:xfrm>
            <a:off x="996293" y="3664596"/>
            <a:ext cx="21971002" cy="8256013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Physiology of Peri and Menopause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Benefits of exercise 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Benefits of Strength training and cardio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Defining strength training 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Body Re-comp myth/fact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Comparing strength modalities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Getting started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Maximizing workout efficiency 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Programming ideas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Key nutrition considerations </a:t>
            </a:r>
          </a:p>
          <a:p>
            <a:pPr marL="389594" indent="-389594" defTabSz="1558341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2988"/>
            </a:pPr>
            <a:r>
              <a:t>Fuelling and </a:t>
            </a:r>
            <a:r>
              <a:t>Protein!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ody Level One…"/>
          <p:cNvSpPr txBox="1"/>
          <p:nvPr>
            <p:ph type="body" idx="21"/>
          </p:nvPr>
        </p:nvSpPr>
        <p:spPr>
          <a:xfrm>
            <a:off x="1607995" y="2440253"/>
            <a:ext cx="11957540" cy="100648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26719" indent="-426719" defTabSz="1706836">
              <a:spcBef>
                <a:spcPts val="3100"/>
              </a:spcBef>
              <a:defRPr sz="3359"/>
            </a:pPr>
            <a:r>
              <a:t>Mediterranean diet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Fibre (25-35g/day) 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Dietary Calcium ~1200mg/day 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Whole foods mostly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Prioritize protein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Reduce carbs if less active / or if signs of high BG 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Carbs from fruits and veg and whole grains and legumes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Eat more at meals less snacks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Reduce food near bedtime 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Watch stimulants and alcohol 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Magnesium, K2, Vit D, Omega 3, </a:t>
            </a:r>
          </a:p>
          <a:p>
            <a:pPr marL="426719" indent="-426719" defTabSz="1706836">
              <a:spcBef>
                <a:spcPts val="3100"/>
              </a:spcBef>
              <a:defRPr sz="3359"/>
            </a:pPr>
            <a:r>
              <a:t>Try Creatine  5g/d</a:t>
            </a:r>
          </a:p>
        </p:txBody>
      </p:sp>
      <p:sp>
        <p:nvSpPr>
          <p:cNvPr id="326" name="Best practice in Nutrition and Key Nutrients"/>
          <p:cNvSpPr txBox="1"/>
          <p:nvPr>
            <p:ph type="title"/>
          </p:nvPr>
        </p:nvSpPr>
        <p:spPr>
          <a:xfrm>
            <a:off x="718969" y="665717"/>
            <a:ext cx="13735592" cy="1435101"/>
          </a:xfrm>
          <a:prstGeom prst="rect">
            <a:avLst/>
          </a:prstGeom>
        </p:spPr>
        <p:txBody>
          <a:bodyPr/>
          <a:lstStyle>
            <a:lvl1pPr defTabSz="1536152">
              <a:defRPr spc="-107" sz="5355"/>
            </a:lvl1pPr>
          </a:lstStyle>
          <a:p>
            <a:pPr/>
            <a:r>
              <a:t>Best practice in Nutrition and Key Nutrients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14768" y="3939346"/>
            <a:ext cx="7874893" cy="10233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7101" y="219465"/>
            <a:ext cx="9490884" cy="5265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Building and Protects muscle and bone…"/>
          <p:cNvSpPr txBox="1"/>
          <p:nvPr>
            <p:ph type="body" idx="1"/>
          </p:nvPr>
        </p:nvSpPr>
        <p:spPr>
          <a:xfrm>
            <a:off x="326503" y="2522134"/>
            <a:ext cx="13354779" cy="10870098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Building and Protects muscle and bone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Aging individuals &gt;40 ++ muscle loss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Highest satiety of all macros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Higher thermic effect of food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Higher IRON and B12, Calcium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Regulates BG and hunger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Less likely to be stored as fat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Higher intake safe for most, linked to better body comp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Plant eaters, Aging, Women, Peri/menopausal need more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Correlated with less snacking, better energy and mood</a:t>
            </a:r>
          </a:p>
          <a:p>
            <a:pPr marL="411479" indent="-411479" defTabSz="1645878">
              <a:lnSpc>
                <a:spcPct val="90000"/>
              </a:lnSpc>
              <a:spcBef>
                <a:spcPts val="2900"/>
              </a:spcBef>
              <a:buSzPct val="123000"/>
              <a:buChar char="•"/>
              <a:defRPr b="0" sz="3420"/>
            </a:pPr>
            <a:r>
              <a:t>Diets higher in LEAN proteins work well for sustainable weight loss</a:t>
            </a:r>
          </a:p>
          <a:p>
            <a:pPr marL="400507" indent="-400507" defTabSz="1601988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sz="3420"/>
            </a:pPr>
            <a:r>
              <a:t>Meet daily protein needs 1g/lb IBW (100g/d) More may be beneficial if trying to lose weight or have a larger appetite</a:t>
            </a:r>
          </a:p>
        </p:txBody>
      </p:sp>
      <p:pic>
        <p:nvPicPr>
          <p:cNvPr id="331" name="Hot-air balloons viewed from below against a blue sky" descr="Hot-air balloons viewed from below against a blue sk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1630" y="6127066"/>
            <a:ext cx="2806426" cy="1461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Hot-air balloons viewed from below against a blue sky" descr="Hot-air balloons viewed from below against a blue sky"/>
          <p:cNvPicPr>
            <a:picLocks noChangeAspect="1"/>
          </p:cNvPicPr>
          <p:nvPr/>
        </p:nvPicPr>
        <p:blipFill>
          <a:blip r:embed="rId3">
            <a:extLst/>
          </a:blip>
          <a:srcRect l="15136" t="0" r="15135" b="0"/>
          <a:stretch>
            <a:fillRect/>
          </a:stretch>
        </p:blipFill>
        <p:spPr>
          <a:xfrm>
            <a:off x="10089108" y="3459041"/>
            <a:ext cx="1591557" cy="1552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16172" y="7292999"/>
            <a:ext cx="10432955" cy="6622337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Oval"/>
          <p:cNvSpPr/>
          <p:nvPr/>
        </p:nvSpPr>
        <p:spPr>
          <a:xfrm>
            <a:off x="12740283" y="-1086821"/>
            <a:ext cx="12984733" cy="14028334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5" name="Tips:…"/>
          <p:cNvSpPr txBox="1"/>
          <p:nvPr/>
        </p:nvSpPr>
        <p:spPr>
          <a:xfrm>
            <a:off x="14940536" y="559944"/>
            <a:ext cx="9204196" cy="991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16E7CF"/>
                </a:solidFill>
              </a:defRPr>
            </a:pPr>
            <a:r>
              <a:t>Tips: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Look for plain GREEK or SKYR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Add Low-fat Cottage cheese to a meal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Boost egg dishes and smoothies with Carton egg whites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Canned fish and beans are cheap and easy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Batch cook some staples for the week (tofu, chicken breasts)</a:t>
            </a:r>
          </a:p>
          <a:p>
            <a:pPr marL="342900" indent="-3429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Identify proteins: add to every meal and snack ~10-20g/snack 25-40g/meal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1/4-1/3 plate, palm size, 1g/lb IBW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Whole grains and beans over refined starches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Lean proteins heart health and calorie wise </a:t>
            </a:r>
          </a:p>
          <a:p>
            <a:pPr marL="304800" indent="-304800" algn="l">
              <a:buSzPct val="123000"/>
              <a:buChar char="•"/>
              <a:defRPr sz="3600">
                <a:solidFill>
                  <a:srgbClr val="16E7CF"/>
                </a:solidFill>
              </a:defRPr>
            </a:pPr>
            <a:r>
              <a:t>Informed choice labelled protein powders and boost can work if needed </a:t>
            </a:r>
          </a:p>
        </p:txBody>
      </p:sp>
      <p:sp>
        <p:nvSpPr>
          <p:cNvPr id="336" name="PROTEIN"/>
          <p:cNvSpPr txBox="1"/>
          <p:nvPr/>
        </p:nvSpPr>
        <p:spPr>
          <a:xfrm>
            <a:off x="1169493" y="434608"/>
            <a:ext cx="5415053" cy="15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chemeClr val="accent5"/>
                </a:solidFill>
              </a:defRPr>
            </a:lvl1pPr>
          </a:lstStyle>
          <a:p>
            <a:pPr/>
            <a:r>
              <a:t>PROTEIN</a:t>
            </a:r>
          </a:p>
        </p:txBody>
      </p:sp>
      <p:pic>
        <p:nvPicPr>
          <p:cNvPr id="337" name="Hot-air balloons viewed from below against a blue sky" descr="Hot-air balloons viewed from below against a blue sky"/>
          <p:cNvPicPr>
            <a:picLocks noChangeAspect="1"/>
          </p:cNvPicPr>
          <p:nvPr>
            <p:ph type="pic" idx="22"/>
          </p:nvPr>
        </p:nvPicPr>
        <p:blipFill>
          <a:blip r:embed="rId5">
            <a:extLst/>
          </a:blip>
          <a:srcRect l="7538" t="8681" r="7539" b="14399"/>
          <a:stretch>
            <a:fillRect/>
          </a:stretch>
        </p:blipFill>
        <p:spPr>
          <a:xfrm>
            <a:off x="9689653" y="596609"/>
            <a:ext cx="2390334" cy="23316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ample Day"/>
          <p:cNvSpPr txBox="1"/>
          <p:nvPr>
            <p:ph type="title"/>
          </p:nvPr>
        </p:nvSpPr>
        <p:spPr>
          <a:xfrm>
            <a:off x="1452138" y="355600"/>
            <a:ext cx="23050504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44E"/>
                </a:solidFill>
              </a:defRPr>
            </a:lvl1pPr>
          </a:lstStyle>
          <a:p>
            <a:pPr/>
            <a:r>
              <a:t>Sample Day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2914" y="5724355"/>
            <a:ext cx="5394940" cy="810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39001" y="6370380"/>
            <a:ext cx="2857502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62855" y="5396493"/>
            <a:ext cx="4907211" cy="8762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428297" y="8811238"/>
            <a:ext cx="3478910" cy="2736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14878" y="7354782"/>
            <a:ext cx="2979042" cy="4476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761520" y="5110844"/>
            <a:ext cx="5677114" cy="853118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-30g protein per meal…"/>
          <p:cNvSpPr txBox="1"/>
          <p:nvPr/>
        </p:nvSpPr>
        <p:spPr>
          <a:xfrm>
            <a:off x="201322" y="318929"/>
            <a:ext cx="9399015" cy="48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20-30g protein per meal</a:t>
            </a:r>
          </a:p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5-15 g protein/snack or healthy fats </a:t>
            </a:r>
          </a:p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Fibre / whole food choices</a:t>
            </a:r>
          </a:p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Colour on the plate</a:t>
            </a:r>
          </a:p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Veggies or Fruits included</a:t>
            </a:r>
          </a:p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Pre workout Fuel (protein/carbs</a:t>
            </a:r>
          </a:p>
          <a:p>
            <a:pPr marL="279400" indent="-241300" algn="l" defTabSz="825500">
              <a:buSzPct val="100000"/>
              <a:buChar char="•"/>
              <a:defRPr sz="47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Easy, grab-able, minimal prep</a:t>
            </a:r>
          </a:p>
        </p:txBody>
      </p:sp>
      <p:sp>
        <p:nvSpPr>
          <p:cNvPr id="347" name="To increase/decrease calories:…"/>
          <p:cNvSpPr txBox="1"/>
          <p:nvPr/>
        </p:nvSpPr>
        <p:spPr>
          <a:xfrm>
            <a:off x="17170736" y="605335"/>
            <a:ext cx="6848628" cy="345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39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increase/decrease calories:</a:t>
            </a:r>
          </a:p>
          <a:p>
            <a:pPr marL="833437" indent="-833437" algn="l" defTabSz="825500">
              <a:buSzPct val="100000"/>
              <a:buAutoNum type="arabicPeriod" startAt="1"/>
              <a:defRPr sz="39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How much Fats? (nuts, dips)</a:t>
            </a:r>
          </a:p>
          <a:p>
            <a:pPr marL="833437" indent="-833437" algn="l" defTabSz="825500">
              <a:buSzPct val="100000"/>
              <a:buAutoNum type="arabicPeriod" startAt="1"/>
              <a:defRPr sz="39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What are you drinking?</a:t>
            </a:r>
          </a:p>
          <a:p>
            <a:pPr marL="833437" indent="-833437" algn="l" defTabSz="825500">
              <a:buSzPct val="100000"/>
              <a:buAutoNum type="arabicPeriod" startAt="1"/>
              <a:defRPr sz="39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Snacking?</a:t>
            </a:r>
          </a:p>
          <a:p>
            <a:pPr marL="833437" indent="-833437" algn="l" defTabSz="825500">
              <a:buSzPct val="100000"/>
              <a:buAutoNum type="arabicPeriod" startAt="1"/>
              <a:defRPr sz="39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Check in on portions</a:t>
            </a:r>
          </a:p>
          <a:p>
            <a:pPr marL="833437" indent="-833437" algn="l" defTabSz="825500">
              <a:buSzPct val="100000"/>
              <a:buAutoNum type="arabicPeriod" startAt="1"/>
              <a:defRPr sz="39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Nutrient vs Calorie dense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Evidence-Based Folks and Influencers  TO  Follow!…"/>
          <p:cNvSpPr txBox="1"/>
          <p:nvPr>
            <p:ph type="title"/>
          </p:nvPr>
        </p:nvSpPr>
        <p:spPr>
          <a:xfrm>
            <a:off x="1206500" y="952500"/>
            <a:ext cx="21971000" cy="2436938"/>
          </a:xfrm>
          <a:prstGeom prst="rect">
            <a:avLst/>
          </a:prstGeom>
        </p:spPr>
        <p:txBody>
          <a:bodyPr/>
          <a:lstStyle/>
          <a:p>
            <a:pPr defTabSz="1438619">
              <a:defRPr spc="-100" sz="5015"/>
            </a:pPr>
            <a:r>
              <a:t>Evidence-Based Folks and Influencers  TO  Follow!</a:t>
            </a:r>
          </a:p>
          <a:p>
            <a:pPr defTabSz="1438619">
              <a:defRPr spc="-100" sz="5015"/>
            </a:pPr>
          </a:p>
          <a:p>
            <a:pPr defTabSz="1438619">
              <a:defRPr spc="-100" sz="5015"/>
            </a:pPr>
            <a:r>
              <a:t>Exercise-Science, Nutrition, Women’s Health and Menopause-related stuff</a:t>
            </a:r>
          </a:p>
        </p:txBody>
      </p:sp>
      <p:sp>
        <p:nvSpPr>
          <p:cNvPr id="350" name="Body Level One…"/>
          <p:cNvSpPr txBox="1"/>
          <p:nvPr>
            <p:ph type="body" idx="21"/>
          </p:nvPr>
        </p:nvSpPr>
        <p:spPr>
          <a:xfrm>
            <a:off x="1206500" y="3856792"/>
            <a:ext cx="21971000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47472" indent="-347472" defTabSz="1389852">
              <a:spcBef>
                <a:spcPts val="2500"/>
              </a:spcBef>
              <a:defRPr sz="2736"/>
            </a:pPr>
            <a:r>
              <a:t>Alan Aragon (@thealanaragon)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Bret Contreras (@bretcontreras1)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Layne Norton (@biolayne)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Alyssa Olenick (@doclyssfitness)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Tony Boutagy and ALL the people on featured on his podcast (@tonyboutagy)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Stuart Phillips (@mackinprof)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Lauren Colenso-Semple (@drlaurencs1)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Dr. Spencer Nadolsky (@drnadolsky)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Emma Storey Gordon (@esgfitness)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Menopause Dietitians: Elizabeth Ward, Hilary Wright (@menopausedietplan)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Dr. Jenn Huber (@menopause.nutritionist)</a:t>
            </a:r>
          </a:p>
          <a:p>
            <a:pPr marL="347472" indent="-347472" defTabSz="1389852">
              <a:spcBef>
                <a:spcPts val="2500"/>
              </a:spcBef>
              <a:defRPr sz="2736"/>
            </a:pPr>
            <a:r>
              <a:t>Coven Women’s Health (@covenhealth)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eri and Menopause Physiology 101"/>
          <p:cNvSpPr txBox="1"/>
          <p:nvPr>
            <p:ph type="title"/>
          </p:nvPr>
        </p:nvSpPr>
        <p:spPr>
          <a:xfrm>
            <a:off x="604256" y="40761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Peri and Menopause Physiology 101</a:t>
            </a:r>
          </a:p>
        </p:txBody>
      </p:sp>
      <p:sp>
        <p:nvSpPr>
          <p:cNvPr id="191" name="Considerations for Nutrition and Exercise"/>
          <p:cNvSpPr txBox="1"/>
          <p:nvPr>
            <p:ph type="body" sz="quarter" idx="1"/>
          </p:nvPr>
        </p:nvSpPr>
        <p:spPr>
          <a:xfrm>
            <a:off x="604256" y="1798855"/>
            <a:ext cx="21971001" cy="934781"/>
          </a:xfrm>
          <a:prstGeom prst="rect">
            <a:avLst/>
          </a:prstGeom>
        </p:spPr>
        <p:txBody>
          <a:bodyPr/>
          <a:lstStyle/>
          <a:p>
            <a:pPr/>
            <a:r>
              <a:t>Considerations for Nutrition and Exercise</a:t>
            </a:r>
          </a:p>
        </p:txBody>
      </p:sp>
      <p:sp>
        <p:nvSpPr>
          <p:cNvPr id="192" name="Body Level One…"/>
          <p:cNvSpPr txBox="1"/>
          <p:nvPr>
            <p:ph type="body" idx="21"/>
          </p:nvPr>
        </p:nvSpPr>
        <p:spPr>
          <a:xfrm>
            <a:off x="254964" y="4052611"/>
            <a:ext cx="7041501" cy="92815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60831" indent="-560831" defTabSz="2243271">
              <a:spcBef>
                <a:spcPts val="4100"/>
              </a:spcBef>
              <a:defRPr sz="4416"/>
            </a:pPr>
            <a:r>
              <a:t>Peri - Fluctuating levels of estrogen and progesterone 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Testosterone may be impacted during this time</a:t>
            </a:r>
          </a:p>
          <a:p>
            <a:pPr marL="560831" indent="-560831" defTabSz="2243271">
              <a:spcBef>
                <a:spcPts val="4100"/>
              </a:spcBef>
              <a:defRPr sz="4416"/>
            </a:pPr>
            <a:r>
              <a:t>Menopause - lower levels to almost no active estrogen (estrodial/E2)</a:t>
            </a:r>
          </a:p>
          <a:p>
            <a:pPr marL="0" indent="0" defTabSz="2243271">
              <a:spcBef>
                <a:spcPts val="4100"/>
              </a:spcBef>
              <a:buSzTx/>
              <a:buNone/>
              <a:defRPr sz="4416"/>
            </a:pPr>
          </a:p>
        </p:txBody>
      </p:sp>
      <p:sp>
        <p:nvSpPr>
          <p:cNvPr id="193" name="Estrogen receptors in multiple places…"/>
          <p:cNvSpPr txBox="1"/>
          <p:nvPr/>
        </p:nvSpPr>
        <p:spPr>
          <a:xfrm>
            <a:off x="7221630" y="4114264"/>
            <a:ext cx="6398976" cy="9158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900">
                <a:solidFill>
                  <a:srgbClr val="FFFFFF"/>
                </a:solidFill>
              </a:defRPr>
            </a:pPr>
            <a:r>
              <a:t>Estrogen receptors in multiple places  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900">
                <a:solidFill>
                  <a:srgbClr val="FFFFFF"/>
                </a:solidFill>
              </a:defRPr>
            </a:pPr>
            <a:r>
              <a:t>Estrogen plays a role in many systems Bone, BG, collagen, CVD, brain, other hormones, reproductive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</a:defRPr>
            </a:pPr>
          </a:p>
        </p:txBody>
      </p:sp>
      <p:sp>
        <p:nvSpPr>
          <p:cNvPr id="194" name="Higher levels of inflammation (joint, soft tissue, gut, cvd, immune conditions)…"/>
          <p:cNvSpPr txBox="1"/>
          <p:nvPr/>
        </p:nvSpPr>
        <p:spPr>
          <a:xfrm>
            <a:off x="14979683" y="2356996"/>
            <a:ext cx="9076818" cy="10435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500">
                <a:solidFill>
                  <a:srgbClr val="FF6BA6"/>
                </a:solidFill>
              </a:defRPr>
            </a:pPr>
            <a:r>
              <a:t>Higher levels of inflammation (joint, soft tissue, gut, cvd, immune conditions)</a:t>
            </a:r>
          </a:p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500">
                <a:solidFill>
                  <a:srgbClr val="FF6BA6"/>
                </a:solidFill>
              </a:defRPr>
            </a:pPr>
            <a:r>
              <a:t>Sleep disruption (vaso-motor or other)</a:t>
            </a:r>
          </a:p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500">
                <a:solidFill>
                  <a:srgbClr val="FF6BA6"/>
                </a:solidFill>
              </a:defRPr>
            </a:pPr>
            <a:r>
              <a:t>Insulin resistance</a:t>
            </a:r>
          </a:p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500">
                <a:solidFill>
                  <a:srgbClr val="FF6BA6"/>
                </a:solidFill>
              </a:defRPr>
            </a:pPr>
            <a:r>
              <a:t>Impact on gut and brain health, immune</a:t>
            </a:r>
          </a:p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500">
                <a:solidFill>
                  <a:srgbClr val="FF6BA6"/>
                </a:solidFill>
              </a:defRPr>
            </a:pPr>
            <a:r>
              <a:t>Impact on mood and energy and cognitive function</a:t>
            </a:r>
          </a:p>
          <a:p>
            <a:pPr marL="609599" indent="-609599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500">
                <a:solidFill>
                  <a:srgbClr val="FF6BA6"/>
                </a:solidFill>
              </a:defRPr>
            </a:pPr>
            <a:r>
              <a:t>Menstrual cycle - frequency, flow, deficiencies, cravings </a:t>
            </a:r>
          </a:p>
        </p:txBody>
      </p:sp>
      <p:sp>
        <p:nvSpPr>
          <p:cNvPr id="195" name="Double Arrow"/>
          <p:cNvSpPr/>
          <p:nvPr/>
        </p:nvSpPr>
        <p:spPr>
          <a:xfrm>
            <a:off x="13042627" y="6092043"/>
            <a:ext cx="1954099" cy="1531914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DA428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ender and Age Differences"/>
          <p:cNvSpPr txBox="1"/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Gender and Age Differences?</a:t>
            </a:r>
          </a:p>
        </p:txBody>
      </p:sp>
      <p:sp>
        <p:nvSpPr>
          <p:cNvPr id="198" name="Women and Men both benefit from strength training…"/>
          <p:cNvSpPr txBox="1"/>
          <p:nvPr>
            <p:ph type="body" idx="1"/>
          </p:nvPr>
        </p:nvSpPr>
        <p:spPr>
          <a:xfrm>
            <a:off x="683604" y="3296321"/>
            <a:ext cx="21971002" cy="8831072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Linear loss of muscle mass, and vo2 max with age 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Correlation exists between reduction of “power" in women of peri-menopausal years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Women have less baseline muscle mass and size (usually) 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Lower baseline calorie budget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Women/Men similar relative capacity to build muscle and mitigate losses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Lower levels of active estrogen in women over 40 into menopause put them at higher risk of metabolic disorder, cardiovascular conditions, visceral fat, soft tissue injury and osteoporosis 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/>
            </a:pPr>
            <a:r>
              <a:t>Menopause itself does not necessarily impact muscle losses, ability to build or metabolism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>
                <a:solidFill>
                  <a:srgbClr val="FF8D97"/>
                </a:solidFill>
              </a:defRPr>
            </a:pPr>
            <a:r>
              <a:t>Depending on SYMPTOMS training modality and recovery may look different </a:t>
            </a:r>
          </a:p>
          <a:p>
            <a:pPr marL="477072" indent="-477072" defTabSz="1908243">
              <a:lnSpc>
                <a:spcPct val="90000"/>
              </a:lnSpc>
              <a:spcBef>
                <a:spcPts val="3400"/>
              </a:spcBef>
              <a:buSzPct val="123000"/>
              <a:buChar char="•"/>
              <a:defRPr b="0" sz="3731">
                <a:solidFill>
                  <a:srgbClr val="FF8D97"/>
                </a:solidFill>
              </a:defRPr>
            </a:pPr>
            <a:r>
              <a:t>Customize and treat based on symptoms not gender/age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llars of Exercise"/>
          <p:cNvSpPr txBox="1"/>
          <p:nvPr>
            <p:ph type="title"/>
          </p:nvPr>
        </p:nvSpPr>
        <p:spPr>
          <a:xfrm>
            <a:off x="1206500" y="874157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Pillars of Exercise </a:t>
            </a:r>
          </a:p>
        </p:txBody>
      </p:sp>
      <p:sp>
        <p:nvSpPr>
          <p:cNvPr id="201" name="Body Level One…"/>
          <p:cNvSpPr txBox="1"/>
          <p:nvPr>
            <p:ph type="body" idx="21"/>
          </p:nvPr>
        </p:nvSpPr>
        <p:spPr>
          <a:xfrm>
            <a:off x="716861" y="5266951"/>
            <a:ext cx="21971001" cy="82560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Strength </a:t>
            </a:r>
          </a:p>
          <a:p>
            <a:pPr/>
            <a:r>
              <a:t>Cardiovascular /Aerobic</a:t>
            </a:r>
          </a:p>
          <a:p>
            <a:pPr/>
            <a:r>
              <a:t>Daily movement </a:t>
            </a:r>
          </a:p>
          <a:p>
            <a:pPr/>
            <a:r>
              <a:t>Mobility / Balance </a:t>
            </a:r>
          </a:p>
        </p:txBody>
      </p:sp>
      <p:sp>
        <p:nvSpPr>
          <p:cNvPr id="202" name="- All forms are necessary…"/>
          <p:cNvSpPr txBox="1"/>
          <p:nvPr/>
        </p:nvSpPr>
        <p:spPr>
          <a:xfrm>
            <a:off x="8705773" y="2921900"/>
            <a:ext cx="14591868" cy="994826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31800" tIns="431800" rIns="431800" bIns="431800" anchor="ctr">
            <a:spAutoFit/>
          </a:bodyPr>
          <a:lstStyle/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</a:t>
            </a:r>
            <a:r>
              <a:t> </a:t>
            </a: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All forms are necessary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 Not gender specific 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 Different stimuli not necessarily interchangeable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 Maximize longevity and function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 Benefits beyond body composition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 Menopause makes it increasingly   important 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 algn="l" defTabSz="825500">
              <a:defRPr b="1" sz="5500"/>
            </a:pPr>
            <a:r>
              <a:rPr>
                <a:solidFill>
                  <a:schemeClr val="accent6">
                    <a:satOff val="-5491"/>
                    <a:lumOff val="13039"/>
                  </a:schemeClr>
                </a:solidFill>
              </a:rPr>
              <a:t>- When stimulus is present inevitability of decline is apparent</a:t>
            </a:r>
            <a:endParaRPr>
              <a:solidFill>
                <a:schemeClr val="accent6">
                  <a:satOff val="-5491"/>
                  <a:lumOff val="13039"/>
                </a:schemeClr>
              </a:solidFill>
            </a:endParaRPr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enefits of Strength Training"/>
          <p:cNvSpPr txBox="1"/>
          <p:nvPr>
            <p:ph type="title"/>
          </p:nvPr>
        </p:nvSpPr>
        <p:spPr>
          <a:xfrm>
            <a:off x="1206500" y="952499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Benefits of Strength Training </a:t>
            </a:r>
          </a:p>
        </p:txBody>
      </p:sp>
      <p:sp>
        <p:nvSpPr>
          <p:cNvPr id="205" name="Functional strength and mobility…"/>
          <p:cNvSpPr txBox="1"/>
          <p:nvPr>
            <p:ph type="body" idx="1"/>
          </p:nvPr>
        </p:nvSpPr>
        <p:spPr>
          <a:xfrm>
            <a:off x="412384" y="3136798"/>
            <a:ext cx="18441642" cy="9266995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Functional strength and mobility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Retains and BUILDS muscle mass and prevents muscle loss 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Reduces inevitability of sarcopenia - 3-8% muscle loss per decade from age 30, women MAY suffer more) 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Most important for BODY COMPOSITION change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Key component of metabolic health and metabolic flexibility (cholesterol, insulin resistance, visceral fat)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Prevents downward metabolic shifts during weight loss, aging, peri and menopause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Supports bones, reduces osteopenia risks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Supports joint health and reduces risk of injury AND falls 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Regulates hunger hormones and positive impact on gut health (digestion and biome)</a:t>
            </a:r>
          </a:p>
          <a:p>
            <a:pPr marL="426719" indent="-426719" defTabSz="1706837">
              <a:lnSpc>
                <a:spcPct val="90000"/>
              </a:lnSpc>
              <a:spcBef>
                <a:spcPts val="3100"/>
              </a:spcBef>
              <a:buSzPct val="123000"/>
              <a:buChar char="•"/>
              <a:defRPr b="0" sz="3300"/>
            </a:pPr>
            <a:r>
              <a:t>Improves sleep, energy, mental health - cognitive health, mood, reduces risk of dementia</a:t>
            </a:r>
          </a:p>
        </p:txBody>
      </p:sp>
      <p:pic>
        <p:nvPicPr>
          <p:cNvPr id="2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6763" y="1043735"/>
            <a:ext cx="3543302" cy="228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20532" y="770684"/>
            <a:ext cx="2870202" cy="283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04824" y="8182389"/>
            <a:ext cx="3733802" cy="217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0" t="0" r="0" b="13898"/>
          <a:stretch>
            <a:fillRect/>
          </a:stretch>
        </p:blipFill>
        <p:spPr>
          <a:xfrm>
            <a:off x="19241794" y="4367676"/>
            <a:ext cx="5006033" cy="3337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25474" y="11091260"/>
            <a:ext cx="3492502" cy="2324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trength training vs Other Exercise"/>
          <p:cNvSpPr txBox="1"/>
          <p:nvPr>
            <p:ph type="title"/>
          </p:nvPr>
        </p:nvSpPr>
        <p:spPr>
          <a:xfrm>
            <a:off x="1206500" y="634222"/>
            <a:ext cx="21971000" cy="1433164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Strength training vs Other Exercise</a:t>
            </a:r>
          </a:p>
        </p:txBody>
      </p:sp>
      <p:sp>
        <p:nvSpPr>
          <p:cNvPr id="213" name="“Cardio is a billable hours model…"/>
          <p:cNvSpPr txBox="1"/>
          <p:nvPr/>
        </p:nvSpPr>
        <p:spPr>
          <a:xfrm>
            <a:off x="-177375" y="2287059"/>
            <a:ext cx="17854620" cy="2041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>
                <a:solidFill>
                  <a:srgbClr val="80FFE0"/>
                </a:solidFill>
              </a:defRPr>
            </a:pPr>
            <a:r>
              <a:t>“Cardio is a billable hours model</a:t>
            </a:r>
          </a:p>
          <a:p>
            <a:pPr>
              <a:defRPr sz="4300">
                <a:solidFill>
                  <a:srgbClr val="80FFE0"/>
                </a:solidFill>
              </a:defRPr>
            </a:pPr>
            <a:r>
              <a:t>Strength Training is your investment in real estate”  </a:t>
            </a:r>
          </a:p>
          <a:p>
            <a:pPr>
              <a:defRPr sz="4300">
                <a:solidFill>
                  <a:srgbClr val="80FFE0"/>
                </a:solidFill>
              </a:defRPr>
            </a:pPr>
            <a:r>
              <a:t>- </a:t>
            </a:r>
            <a:r>
              <a:rPr b="1" i="1"/>
              <a:t>deb sloan</a:t>
            </a:r>
          </a:p>
        </p:txBody>
      </p:sp>
      <p:sp>
        <p:nvSpPr>
          <p:cNvPr id="214" name="All exercise is good…"/>
          <p:cNvSpPr txBox="1"/>
          <p:nvPr/>
        </p:nvSpPr>
        <p:spPr>
          <a:xfrm>
            <a:off x="5282160" y="5399193"/>
            <a:ext cx="17854621" cy="773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016000" indent="-1016000" algn="l">
              <a:buSzPct val="123000"/>
              <a:buChar char="-"/>
              <a:defRPr sz="5600">
                <a:solidFill>
                  <a:srgbClr val="FFFFFF"/>
                </a:solidFill>
              </a:defRPr>
            </a:pPr>
            <a:r>
              <a:t>All exercise is good</a:t>
            </a:r>
          </a:p>
          <a:p>
            <a:pPr marL="1016000" indent="-1016000" algn="l">
              <a:buSzPct val="123000"/>
              <a:buChar char="-"/>
              <a:defRPr sz="5600">
                <a:solidFill>
                  <a:srgbClr val="FFFFFF"/>
                </a:solidFill>
              </a:defRPr>
            </a:pPr>
            <a:r>
              <a:t>Both cardio and strength crucial to health</a:t>
            </a:r>
          </a:p>
          <a:p>
            <a:pPr marL="1016000" indent="-1016000" algn="l">
              <a:buSzPct val="123000"/>
              <a:buChar char="-"/>
              <a:defRPr sz="5600">
                <a:solidFill>
                  <a:srgbClr val="FFFFFF"/>
                </a:solidFill>
              </a:defRPr>
            </a:pPr>
            <a:r>
              <a:t>Only resistance training has an impact on Bone density and best correlated with falls prevention</a:t>
            </a:r>
          </a:p>
          <a:p>
            <a:pPr marL="1016000" indent="-1016000" algn="l">
              <a:buSzPct val="123000"/>
              <a:buChar char="-"/>
              <a:defRPr sz="5600">
                <a:solidFill>
                  <a:srgbClr val="FFFFFF"/>
                </a:solidFill>
              </a:defRPr>
            </a:pPr>
            <a:r>
              <a:t>Weight loss vs Body comp change</a:t>
            </a:r>
          </a:p>
          <a:p>
            <a:pPr marL="1016000" indent="-1016000" algn="l">
              <a:buSzPct val="123000"/>
              <a:buChar char="-"/>
              <a:defRPr sz="5600">
                <a:solidFill>
                  <a:srgbClr val="18E7CD"/>
                </a:solidFill>
              </a:defRPr>
            </a:pPr>
            <a:r>
              <a:t>Highly metabolic (burns 3x as many kcal /lb as fat tissue —REE)</a:t>
            </a:r>
          </a:p>
          <a:p>
            <a:pPr marL="1016000" indent="-1016000" algn="l">
              <a:buSzPct val="123000"/>
              <a:buChar char="-"/>
              <a:defRPr sz="5600">
                <a:solidFill>
                  <a:srgbClr val="FFFFFF"/>
                </a:solidFill>
              </a:defRPr>
            </a:pPr>
            <a:r>
              <a:t>Containers for glucose storage AKA glycogen</a:t>
            </a:r>
          </a:p>
          <a:p>
            <a:pPr marL="1016000" indent="-1016000" algn="l">
              <a:buSzPct val="123000"/>
              <a:buChar char="-"/>
              <a:defRPr sz="5600">
                <a:solidFill>
                  <a:srgbClr val="FFFFFF"/>
                </a:solidFill>
              </a:defRPr>
            </a:pPr>
            <a:r>
              <a:t>Weight loss better maintained with strength training</a:t>
            </a:r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04818" y="516923"/>
            <a:ext cx="4786840" cy="3145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385" y="7856583"/>
            <a:ext cx="4740811" cy="53222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BMR calculation for women (metric)…"/>
          <p:cNvGrpSpPr/>
          <p:nvPr/>
        </p:nvGrpSpPr>
        <p:grpSpPr>
          <a:xfrm>
            <a:off x="1553173" y="4548292"/>
            <a:ext cx="21277654" cy="8884633"/>
            <a:chOff x="0" y="0"/>
            <a:chExt cx="21277653" cy="8884632"/>
          </a:xfrm>
        </p:grpSpPr>
        <p:sp>
          <p:nvSpPr>
            <p:cNvPr id="217" name="Rectangle"/>
            <p:cNvSpPr/>
            <p:nvPr/>
          </p:nvSpPr>
          <p:spPr>
            <a:xfrm>
              <a:off x="0" y="164381"/>
              <a:ext cx="21277654" cy="633171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8" name="BMR calculation for women (metric)…"/>
            <p:cNvSpPr txBox="1"/>
            <p:nvPr/>
          </p:nvSpPr>
          <p:spPr>
            <a:xfrm>
              <a:off x="531863" y="0"/>
              <a:ext cx="20571179" cy="88846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BMR calculation for women (metric)</a:t>
              </a: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BMR = 655.1 + ( 9.563 x weight in kg ) + ( 1.850 x height in cm ) - ( 4.676 x age in years )</a:t>
              </a: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Average 5’3 female at 150 lbs = 1200 kcal -1600 kcal (depending on muscle mass)</a:t>
              </a: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Wanna eat more? Change weight, Change output</a:t>
              </a: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Adding muscle mass/replacing fat with more muscle mass is the only real way to change your energy equation</a:t>
              </a: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  <a:p>
              <a:pPr indent="38100" algn="l" defTabSz="825500">
                <a:spcBef>
                  <a:spcPts val="100"/>
                </a:spcBef>
                <a:defRPr sz="39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What actually is strength training?"/>
          <p:cNvSpPr txBox="1"/>
          <p:nvPr>
            <p:ph type="title"/>
          </p:nvPr>
        </p:nvSpPr>
        <p:spPr>
          <a:xfrm>
            <a:off x="4126040" y="440891"/>
            <a:ext cx="21971002" cy="1433165"/>
          </a:xfrm>
          <a:prstGeom prst="rect">
            <a:avLst/>
          </a:prstGeom>
        </p:spPr>
        <p:txBody>
          <a:bodyPr/>
          <a:lstStyle>
            <a:lvl1pPr>
              <a:defRPr spc="-200" sz="8600"/>
            </a:lvl1pPr>
          </a:lstStyle>
          <a:p>
            <a:pPr/>
            <a:r>
              <a:t>What actually is strength training?</a:t>
            </a:r>
          </a:p>
        </p:txBody>
      </p:sp>
      <p:sp>
        <p:nvSpPr>
          <p:cNvPr id="222" name="Resistance/Load…"/>
          <p:cNvSpPr txBox="1"/>
          <p:nvPr>
            <p:ph type="body" sz="quarter" idx="1"/>
          </p:nvPr>
        </p:nvSpPr>
        <p:spPr>
          <a:xfrm>
            <a:off x="708126" y="2191402"/>
            <a:ext cx="21971002" cy="2451936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18E7CD"/>
                </a:solidFill>
              </a:defRPr>
            </a:pPr>
            <a:r>
              <a:t>Resistance/Load</a:t>
            </a:r>
          </a:p>
          <a:p>
            <a:pPr>
              <a:defRPr sz="4800">
                <a:solidFill>
                  <a:srgbClr val="18E7CD"/>
                </a:solidFill>
              </a:defRPr>
            </a:pPr>
            <a:r>
              <a:t>Body weight exercises </a:t>
            </a:r>
          </a:p>
          <a:p>
            <a:pPr>
              <a:defRPr sz="4800">
                <a:solidFill>
                  <a:srgbClr val="18E7CD"/>
                </a:solidFill>
              </a:defRPr>
            </a:pPr>
            <a:r>
              <a:t>impact exercises/Jump training</a:t>
            </a:r>
          </a:p>
        </p:txBody>
      </p:sp>
      <p:sp>
        <p:nvSpPr>
          <p:cNvPr id="223" name="Can be achieved with higher loads OR more reps (safer for beginners)…"/>
          <p:cNvSpPr txBox="1"/>
          <p:nvPr>
            <p:ph type="body" idx="21"/>
          </p:nvPr>
        </p:nvSpPr>
        <p:spPr>
          <a:xfrm>
            <a:off x="439785" y="4960684"/>
            <a:ext cx="12006063" cy="79739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Can be achieved with higher loads OR more reps (safer for beginners)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Load, impact -&gt; MUSCLE and BONE TISSUE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Progressive overload necessary for gains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Tissue damage -&gt; Repair —&gt; Growth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Volume and heavy loading are effective </a:t>
            </a:r>
          </a:p>
          <a:p>
            <a:pPr marL="0" indent="0" defTabSz="1552002">
              <a:lnSpc>
                <a:spcPct val="100000"/>
              </a:lnSpc>
              <a:spcBef>
                <a:spcPts val="0"/>
              </a:spcBef>
              <a:buSzTx/>
              <a:buNone/>
              <a:defRPr sz="3705"/>
            </a:pP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Strength - more load less reps 3-8 rep range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Muscle mass (hypertrophy) - 5-30 rep range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Bigger muscles = more strength potential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Skill, technique, experience allow for more strength gains over time</a:t>
            </a:r>
          </a:p>
          <a:p>
            <a:pPr marL="646683" indent="-646683" defTabSz="1552002">
              <a:lnSpc>
                <a:spcPct val="100000"/>
              </a:lnSpc>
              <a:spcBef>
                <a:spcPts val="0"/>
              </a:spcBef>
              <a:buChar char="-"/>
              <a:defRPr sz="3705"/>
            </a:pPr>
            <a:r>
              <a:t>Consistency is the most important</a:t>
            </a: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38829" y="2075576"/>
            <a:ext cx="5033468" cy="2621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67876" y="1870360"/>
            <a:ext cx="4556834" cy="3032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87716" y="2219102"/>
            <a:ext cx="4155532" cy="233488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ext"/>
          <p:cNvSpPr txBox="1"/>
          <p:nvPr/>
        </p:nvSpPr>
        <p:spPr>
          <a:xfrm>
            <a:off x="11855500" y="6627317"/>
            <a:ext cx="673000" cy="46136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228" name="Key Messages:…"/>
          <p:cNvSpPr txBox="1"/>
          <p:nvPr/>
        </p:nvSpPr>
        <p:spPr>
          <a:xfrm>
            <a:off x="12833570" y="5874468"/>
            <a:ext cx="11101095" cy="6146344"/>
          </a:xfrm>
          <a:prstGeom prst="rect">
            <a:avLst/>
          </a:prstGeom>
          <a:gradFill>
            <a:gsLst>
              <a:gs pos="0">
                <a:srgbClr val="E3117B"/>
              </a:gs>
              <a:gs pos="100000">
                <a:schemeClr val="accent6">
                  <a:hueOff val="600306"/>
                  <a:satOff val="33606"/>
                  <a:lumOff val="34187"/>
                </a:schemeClr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609600" algn="l">
              <a:spcBef>
                <a:spcPts val="600"/>
              </a:spcBef>
              <a:defRPr sz="3700">
                <a:solidFill>
                  <a:srgbClr val="FFFFFF"/>
                </a:solidFill>
              </a:defRPr>
            </a:pPr>
          </a:p>
          <a:p>
            <a:pPr indent="609600" algn="l">
              <a:spcBef>
                <a:spcPts val="600"/>
              </a:spcBef>
              <a:defRPr sz="3700">
                <a:solidFill>
                  <a:srgbClr val="FFFFFF"/>
                </a:solidFill>
              </a:defRPr>
            </a:pPr>
            <a:r>
              <a:t>Key Messages:</a:t>
            </a:r>
          </a:p>
          <a:p>
            <a:pPr indent="609600" algn="l">
              <a:spcBef>
                <a:spcPts val="600"/>
              </a:spcBef>
              <a:defRPr sz="3700">
                <a:solidFill>
                  <a:srgbClr val="FFFFFF"/>
                </a:solidFill>
              </a:defRPr>
            </a:pPr>
            <a:r>
              <a:t>1.Volume may be safer and more effective than load</a:t>
            </a:r>
          </a:p>
          <a:p>
            <a:pPr indent="609600" algn="l">
              <a:spcBef>
                <a:spcPts val="600"/>
              </a:spcBef>
              <a:defRPr sz="3700">
                <a:solidFill>
                  <a:srgbClr val="FFFFFF"/>
                </a:solidFill>
              </a:defRPr>
            </a:pPr>
            <a:r>
              <a:t>2.</a:t>
            </a:r>
            <a:r>
              <a:rPr b="1"/>
              <a:t>Enough </a:t>
            </a:r>
            <a:r>
              <a:t>load and volume are necessary for gains</a:t>
            </a:r>
          </a:p>
          <a:p>
            <a:pPr indent="609600" algn="l">
              <a:spcBef>
                <a:spcPts val="600"/>
              </a:spcBef>
              <a:defRPr sz="3700">
                <a:solidFill>
                  <a:srgbClr val="FFFFFF"/>
                </a:solidFill>
              </a:defRPr>
            </a:pPr>
            <a:r>
              <a:t>3. Must be hard enough and close to failure to get stronger and grow muscle </a:t>
            </a:r>
          </a:p>
          <a:p>
            <a:pPr indent="609600" algn="l">
              <a:spcBef>
                <a:spcPts val="600"/>
              </a:spcBef>
              <a:defRPr sz="3700">
                <a:solidFill>
                  <a:srgbClr val="FFFFFF"/>
                </a:solidFill>
              </a:defRPr>
            </a:pPr>
            <a:r>
              <a:t>4.Progress with Frequency, Volume, Intensity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omparing Modalities"/>
          <p:cNvSpPr txBox="1"/>
          <p:nvPr>
            <p:ph type="title"/>
          </p:nvPr>
        </p:nvSpPr>
        <p:spPr>
          <a:xfrm>
            <a:off x="1206500" y="1773664"/>
            <a:ext cx="21971000" cy="143316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Comparing Modalities</a:t>
            </a:r>
          </a:p>
        </p:txBody>
      </p:sp>
      <p:sp>
        <p:nvSpPr>
          <p:cNvPr id="231" name="Machines allow for stability, back support and safety to lift heavier…"/>
          <p:cNvSpPr txBox="1"/>
          <p:nvPr>
            <p:ph type="body" idx="1"/>
          </p:nvPr>
        </p:nvSpPr>
        <p:spPr>
          <a:xfrm>
            <a:off x="215914" y="4434239"/>
            <a:ext cx="17381714" cy="8256011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Machines allow for stability, back support and safety to lift heavier 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Free weights allow more flexibility with range of motion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Free weights challenge balance and stabilizer muscles and more core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Barbells allow for the heaviest lifting potential/weight distribution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Heavy barbell / dumbbell lifting requires more skill, balance, technique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Kettlebells are useful for full body explosive movements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Bands and body weight work well for foundations </a:t>
            </a:r>
          </a:p>
          <a:p>
            <a:pPr marL="499871" indent="-499871" defTabSz="1999437">
              <a:lnSpc>
                <a:spcPct val="90000"/>
              </a:lnSpc>
              <a:spcBef>
                <a:spcPts val="3600"/>
              </a:spcBef>
              <a:buSzPct val="123000"/>
              <a:buChar char="•"/>
              <a:defRPr b="0" sz="3900"/>
            </a:pPr>
            <a:r>
              <a:t>Bands, Yoga and body weight NOT as beneficial for mass building or bone density 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9829" y="180709"/>
            <a:ext cx="3579148" cy="357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78310" y="3809243"/>
            <a:ext cx="4482786" cy="2983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88490" y="623198"/>
            <a:ext cx="4482786" cy="2983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599880" y="7165892"/>
            <a:ext cx="3411118" cy="3411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138787" y="10950568"/>
            <a:ext cx="4333304" cy="28836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Which is best?…"/>
          <p:cNvGrpSpPr/>
          <p:nvPr/>
        </p:nvGrpSpPr>
        <p:grpSpPr>
          <a:xfrm>
            <a:off x="5893091" y="3386758"/>
            <a:ext cx="8716107" cy="6735106"/>
            <a:chOff x="0" y="0"/>
            <a:chExt cx="8716105" cy="6735105"/>
          </a:xfrm>
        </p:grpSpPr>
        <p:sp>
          <p:nvSpPr>
            <p:cNvPr id="237" name="Oval"/>
            <p:cNvSpPr/>
            <p:nvPr/>
          </p:nvSpPr>
          <p:spPr>
            <a:xfrm>
              <a:off x="0" y="0"/>
              <a:ext cx="8716106" cy="673510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600">
                  <a:solidFill>
                    <a:srgbClr val="18E7CD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8" name="Which is best?…"/>
            <p:cNvSpPr txBox="1"/>
            <p:nvPr/>
          </p:nvSpPr>
          <p:spPr>
            <a:xfrm>
              <a:off x="1276444" y="1221533"/>
              <a:ext cx="6163218" cy="4292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825500">
                <a:defRPr sz="5400">
                  <a:solidFill>
                    <a:srgbClr val="18E7CD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Which is best? </a:t>
              </a:r>
            </a:p>
            <a:p>
              <a:pPr defTabSz="825500">
                <a:defRPr sz="3600">
                  <a:solidFill>
                    <a:srgbClr val="18E7CD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Doing a mix of machines, free weights, </a:t>
              </a:r>
            </a:p>
            <a:p>
              <a:pPr defTabSz="825500">
                <a:defRPr sz="3600">
                  <a:solidFill>
                    <a:srgbClr val="18E7CD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body weight and barbell is great and can create the MOST varied and </a:t>
              </a:r>
            </a:p>
            <a:p>
              <a:pPr defTabSz="825500">
                <a:defRPr sz="3600">
                  <a:solidFill>
                    <a:srgbClr val="18E7CD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well-versed program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